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356" r:id="rId2"/>
    <p:sldId id="357" r:id="rId3"/>
    <p:sldId id="358" r:id="rId4"/>
    <p:sldId id="359" r:id="rId5"/>
    <p:sldId id="264" r:id="rId6"/>
    <p:sldId id="278" r:id="rId7"/>
    <p:sldId id="279" r:id="rId8"/>
    <p:sldId id="294" r:id="rId9"/>
    <p:sldId id="324" r:id="rId10"/>
    <p:sldId id="295" r:id="rId11"/>
    <p:sldId id="285" r:id="rId12"/>
    <p:sldId id="286" r:id="rId13"/>
    <p:sldId id="284" r:id="rId14"/>
    <p:sldId id="287" r:id="rId15"/>
    <p:sldId id="363" r:id="rId16"/>
    <p:sldId id="296" r:id="rId17"/>
    <p:sldId id="297" r:id="rId18"/>
    <p:sldId id="288" r:id="rId19"/>
    <p:sldId id="283" r:id="rId20"/>
    <p:sldId id="326" r:id="rId21"/>
    <p:sldId id="327" r:id="rId22"/>
    <p:sldId id="328" r:id="rId23"/>
    <p:sldId id="329" r:id="rId24"/>
    <p:sldId id="298" r:id="rId25"/>
    <p:sldId id="281" r:id="rId26"/>
    <p:sldId id="360" r:id="rId27"/>
    <p:sldId id="290" r:id="rId28"/>
    <p:sldId id="299" r:id="rId29"/>
    <p:sldId id="291" r:id="rId30"/>
    <p:sldId id="293" r:id="rId31"/>
    <p:sldId id="300" r:id="rId32"/>
    <p:sldId id="330" r:id="rId33"/>
    <p:sldId id="361" r:id="rId34"/>
    <p:sldId id="362" r:id="rId35"/>
    <p:sldId id="364" r:id="rId36"/>
    <p:sldId id="307" r:id="rId37"/>
    <p:sldId id="308" r:id="rId38"/>
    <p:sldId id="301" r:id="rId39"/>
    <p:sldId id="331" r:id="rId40"/>
    <p:sldId id="302" r:id="rId41"/>
    <p:sldId id="332" r:id="rId42"/>
    <p:sldId id="303" r:id="rId43"/>
    <p:sldId id="333" r:id="rId44"/>
    <p:sldId id="334" r:id="rId45"/>
    <p:sldId id="304" r:id="rId46"/>
    <p:sldId id="321" r:id="rId47"/>
    <p:sldId id="306" r:id="rId48"/>
    <p:sldId id="309" r:id="rId49"/>
    <p:sldId id="335" r:id="rId50"/>
    <p:sldId id="310" r:id="rId51"/>
    <p:sldId id="322" r:id="rId52"/>
    <p:sldId id="312" r:id="rId53"/>
    <p:sldId id="313" r:id="rId54"/>
    <p:sldId id="314" r:id="rId55"/>
    <p:sldId id="323" r:id="rId56"/>
    <p:sldId id="337" r:id="rId57"/>
    <p:sldId id="338" r:id="rId58"/>
    <p:sldId id="340" r:id="rId59"/>
    <p:sldId id="341" r:id="rId60"/>
    <p:sldId id="342" r:id="rId61"/>
    <p:sldId id="343" r:id="rId62"/>
    <p:sldId id="345" r:id="rId63"/>
    <p:sldId id="346" r:id="rId64"/>
    <p:sldId id="347" r:id="rId65"/>
    <p:sldId id="349" r:id="rId66"/>
    <p:sldId id="351" r:id="rId67"/>
    <p:sldId id="352" r:id="rId68"/>
    <p:sldId id="353" r:id="rId69"/>
    <p:sldId id="355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594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4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69.wmf"/><Relationship Id="rId3" Type="http://schemas.openxmlformats.org/officeDocument/2006/relationships/image" Target="../media/image58.wmf"/><Relationship Id="rId7" Type="http://schemas.openxmlformats.org/officeDocument/2006/relationships/image" Target="../media/image65.wmf"/><Relationship Id="rId12" Type="http://schemas.openxmlformats.org/officeDocument/2006/relationships/image" Target="../media/image6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4.wmf"/><Relationship Id="rId11" Type="http://schemas.openxmlformats.org/officeDocument/2006/relationships/image" Target="../media/image62.wmf"/><Relationship Id="rId5" Type="http://schemas.openxmlformats.org/officeDocument/2006/relationships/image" Target="../media/image60.wmf"/><Relationship Id="rId15" Type="http://schemas.openxmlformats.org/officeDocument/2006/relationships/image" Target="../media/image71.wmf"/><Relationship Id="rId10" Type="http://schemas.openxmlformats.org/officeDocument/2006/relationships/image" Target="../media/image67.wmf"/><Relationship Id="rId4" Type="http://schemas.openxmlformats.org/officeDocument/2006/relationships/image" Target="../media/image59.wmf"/><Relationship Id="rId9" Type="http://schemas.openxmlformats.org/officeDocument/2006/relationships/image" Target="../media/image61.wmf"/><Relationship Id="rId14" Type="http://schemas.openxmlformats.org/officeDocument/2006/relationships/image" Target="../media/image7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4" Type="http://schemas.openxmlformats.org/officeDocument/2006/relationships/image" Target="../media/image7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85.wmf"/><Relationship Id="rId2" Type="http://schemas.openxmlformats.org/officeDocument/2006/relationships/image" Target="../media/image74.wmf"/><Relationship Id="rId1" Type="http://schemas.openxmlformats.org/officeDocument/2006/relationships/image" Target="../media/image75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73.wmf"/><Relationship Id="rId7" Type="http://schemas.openxmlformats.org/officeDocument/2006/relationships/image" Target="../media/image85.wmf"/><Relationship Id="rId2" Type="http://schemas.openxmlformats.org/officeDocument/2006/relationships/image" Target="../media/image74.wmf"/><Relationship Id="rId1" Type="http://schemas.openxmlformats.org/officeDocument/2006/relationships/image" Target="../media/image75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10" Type="http://schemas.openxmlformats.org/officeDocument/2006/relationships/image" Target="../media/image88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image" Target="../media/image91.wmf"/><Relationship Id="rId7" Type="http://schemas.openxmlformats.org/officeDocument/2006/relationships/image" Target="../media/image95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image" Target="../media/image108.wmf"/><Relationship Id="rId3" Type="http://schemas.openxmlformats.org/officeDocument/2006/relationships/image" Target="../media/image100.wmf"/><Relationship Id="rId7" Type="http://schemas.openxmlformats.org/officeDocument/2006/relationships/image" Target="../media/image103.wmf"/><Relationship Id="rId12" Type="http://schemas.openxmlformats.org/officeDocument/2006/relationships/image" Target="../media/image107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6" Type="http://schemas.openxmlformats.org/officeDocument/2006/relationships/image" Target="../media/image102.wmf"/><Relationship Id="rId11" Type="http://schemas.openxmlformats.org/officeDocument/2006/relationships/image" Target="../media/image106.wmf"/><Relationship Id="rId5" Type="http://schemas.openxmlformats.org/officeDocument/2006/relationships/image" Target="../media/image92.wmf"/><Relationship Id="rId10" Type="http://schemas.openxmlformats.org/officeDocument/2006/relationships/image" Target="../media/image105.wmf"/><Relationship Id="rId4" Type="http://schemas.openxmlformats.org/officeDocument/2006/relationships/image" Target="../media/image101.wmf"/><Relationship Id="rId9" Type="http://schemas.openxmlformats.org/officeDocument/2006/relationships/image" Target="../media/image96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5" Type="http://schemas.openxmlformats.org/officeDocument/2006/relationships/image" Target="../media/image121.wmf"/><Relationship Id="rId4" Type="http://schemas.openxmlformats.org/officeDocument/2006/relationships/image" Target="../media/image12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4" Type="http://schemas.openxmlformats.org/officeDocument/2006/relationships/image" Target="../media/image13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4" Type="http://schemas.openxmlformats.org/officeDocument/2006/relationships/image" Target="../media/image156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Relationship Id="rId4" Type="http://schemas.openxmlformats.org/officeDocument/2006/relationships/image" Target="../media/image166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7" Type="http://schemas.openxmlformats.org/officeDocument/2006/relationships/image" Target="../media/image173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Relationship Id="rId6" Type="http://schemas.openxmlformats.org/officeDocument/2006/relationships/image" Target="../media/image172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12" Type="http://schemas.openxmlformats.org/officeDocument/2006/relationships/image" Target="../media/image22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21.wmf"/><Relationship Id="rId5" Type="http://schemas.openxmlformats.org/officeDocument/2006/relationships/image" Target="../media/image15.wmf"/><Relationship Id="rId10" Type="http://schemas.openxmlformats.org/officeDocument/2006/relationships/image" Target="../media/image20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12" Type="http://schemas.openxmlformats.org/officeDocument/2006/relationships/image" Target="../media/image25.wmf"/><Relationship Id="rId2" Type="http://schemas.openxmlformats.org/officeDocument/2006/relationships/image" Target="../media/image11.wmf"/><Relationship Id="rId1" Type="http://schemas.openxmlformats.org/officeDocument/2006/relationships/image" Target="../media/image23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0" Type="http://schemas.openxmlformats.org/officeDocument/2006/relationships/image" Target="../media/image22.wmf"/><Relationship Id="rId4" Type="http://schemas.openxmlformats.org/officeDocument/2006/relationships/image" Target="../media/image13.wmf"/><Relationship Id="rId9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6CEA3-7AF7-46D4-9109-18DADE75A2E3}" type="datetimeFigureOut">
              <a:rPr lang="zh-CN" altLang="en-US" smtClean="0"/>
              <a:t>2016/5/9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058CC-1602-4270-9C2E-D5FB629EF2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5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8CC-1602-4270-9C2E-D5FB629EF2E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12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058CC-1602-4270-9C2E-D5FB629EF2E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54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31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35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1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97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71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5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90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7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1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0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3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2016/5/9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4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3.bin"/><Relationship Id="rId26" Type="http://schemas.openxmlformats.org/officeDocument/2006/relationships/oleObject" Target="../embeddings/oleObject17.bin"/><Relationship Id="rId3" Type="http://schemas.openxmlformats.org/officeDocument/2006/relationships/image" Target="../media/image28.png"/><Relationship Id="rId21" Type="http://schemas.openxmlformats.org/officeDocument/2006/relationships/image" Target="../media/image19.wmf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7.wmf"/><Relationship Id="rId25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4.w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11.wmf"/><Relationship Id="rId15" Type="http://schemas.openxmlformats.org/officeDocument/2006/relationships/image" Target="../media/image16.wmf"/><Relationship Id="rId23" Type="http://schemas.openxmlformats.org/officeDocument/2006/relationships/image" Target="../media/image20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18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5.bin"/><Relationship Id="rId27" Type="http://schemas.openxmlformats.org/officeDocument/2006/relationships/image" Target="../media/image22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16.wmf"/><Relationship Id="rId26" Type="http://schemas.openxmlformats.org/officeDocument/2006/relationships/image" Target="../media/image24.wmf"/><Relationship Id="rId3" Type="http://schemas.openxmlformats.org/officeDocument/2006/relationships/image" Target="../media/image4.jpg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20" Type="http://schemas.openxmlformats.org/officeDocument/2006/relationships/image" Target="../media/image17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22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25.wmf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31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14.wmf"/><Relationship Id="rId22" Type="http://schemas.openxmlformats.org/officeDocument/2006/relationships/image" Target="../media/image19.wmf"/><Relationship Id="rId27" Type="http://schemas.openxmlformats.org/officeDocument/2006/relationships/oleObject" Target="../embeddings/oleObject2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4.jp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37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33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44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3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40.wmf"/><Relationship Id="rId4" Type="http://schemas.openxmlformats.org/officeDocument/2006/relationships/image" Target="../media/image52.png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4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47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33.wmf"/><Relationship Id="rId4" Type="http://schemas.openxmlformats.org/officeDocument/2006/relationships/image" Target="../media/image56.png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4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52.wmf"/><Relationship Id="rId3" Type="http://schemas.openxmlformats.org/officeDocument/2006/relationships/image" Target="../media/image4.jp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6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62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70.png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6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76.bin"/><Relationship Id="rId18" Type="http://schemas.openxmlformats.org/officeDocument/2006/relationships/image" Target="../media/image65.wmf"/><Relationship Id="rId26" Type="http://schemas.openxmlformats.org/officeDocument/2006/relationships/image" Target="../media/image62.wmf"/><Relationship Id="rId3" Type="http://schemas.openxmlformats.org/officeDocument/2006/relationships/image" Target="../media/image4.jpg"/><Relationship Id="rId21" Type="http://schemas.openxmlformats.org/officeDocument/2006/relationships/oleObject" Target="../embeddings/oleObject80.bin"/><Relationship Id="rId34" Type="http://schemas.openxmlformats.org/officeDocument/2006/relationships/image" Target="../media/image71.wmf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78.bin"/><Relationship Id="rId25" Type="http://schemas.openxmlformats.org/officeDocument/2006/relationships/oleObject" Target="../embeddings/oleObject82.bin"/><Relationship Id="rId3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wmf"/><Relationship Id="rId20" Type="http://schemas.openxmlformats.org/officeDocument/2006/relationships/image" Target="../media/image66.wmf"/><Relationship Id="rId29" Type="http://schemas.openxmlformats.org/officeDocument/2006/relationships/oleObject" Target="../embeddings/oleObject84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75.bin"/><Relationship Id="rId24" Type="http://schemas.openxmlformats.org/officeDocument/2006/relationships/image" Target="../media/image67.wmf"/><Relationship Id="rId32" Type="http://schemas.openxmlformats.org/officeDocument/2006/relationships/image" Target="../media/image70.wmf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7.bin"/><Relationship Id="rId23" Type="http://schemas.openxmlformats.org/officeDocument/2006/relationships/oleObject" Target="../embeddings/oleObject81.bin"/><Relationship Id="rId28" Type="http://schemas.openxmlformats.org/officeDocument/2006/relationships/image" Target="../media/image68.wmf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79.bin"/><Relationship Id="rId31" Type="http://schemas.openxmlformats.org/officeDocument/2006/relationships/oleObject" Target="../embeddings/oleObject85.bin"/><Relationship Id="rId4" Type="http://schemas.openxmlformats.org/officeDocument/2006/relationships/image" Target="../media/image77.png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60.wmf"/><Relationship Id="rId22" Type="http://schemas.openxmlformats.org/officeDocument/2006/relationships/image" Target="../media/image61.wmf"/><Relationship Id="rId27" Type="http://schemas.openxmlformats.org/officeDocument/2006/relationships/oleObject" Target="../embeddings/oleObject83.bin"/><Relationship Id="rId30" Type="http://schemas.openxmlformats.org/officeDocument/2006/relationships/image" Target="../media/image6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91.bin"/><Relationship Id="rId18" Type="http://schemas.openxmlformats.org/officeDocument/2006/relationships/oleObject" Target="../embeddings/oleObject96.bin"/><Relationship Id="rId26" Type="http://schemas.openxmlformats.org/officeDocument/2006/relationships/oleObject" Target="../embeddings/oleObject104.bin"/><Relationship Id="rId3" Type="http://schemas.openxmlformats.org/officeDocument/2006/relationships/image" Target="../media/image4.jpg"/><Relationship Id="rId21" Type="http://schemas.openxmlformats.org/officeDocument/2006/relationships/oleObject" Target="../embeddings/oleObject99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95.bin"/><Relationship Id="rId25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4.bin"/><Relationship Id="rId20" Type="http://schemas.openxmlformats.org/officeDocument/2006/relationships/oleObject" Target="../embeddings/oleObject98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90.bin"/><Relationship Id="rId24" Type="http://schemas.openxmlformats.org/officeDocument/2006/relationships/oleObject" Target="../embeddings/oleObject102.bin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101.bin"/><Relationship Id="rId28" Type="http://schemas.openxmlformats.org/officeDocument/2006/relationships/oleObject" Target="../embeddings/oleObject106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97.bin"/><Relationship Id="rId4" Type="http://schemas.openxmlformats.org/officeDocument/2006/relationships/image" Target="../media/image81.png"/><Relationship Id="rId9" Type="http://schemas.openxmlformats.org/officeDocument/2006/relationships/oleObject" Target="../embeddings/oleObject89.bin"/><Relationship Id="rId14" Type="http://schemas.openxmlformats.org/officeDocument/2006/relationships/oleObject" Target="../embeddings/oleObject92.bin"/><Relationship Id="rId22" Type="http://schemas.openxmlformats.org/officeDocument/2006/relationships/oleObject" Target="../embeddings/oleObject100.bin"/><Relationship Id="rId27" Type="http://schemas.openxmlformats.org/officeDocument/2006/relationships/oleObject" Target="../embeddings/oleObject10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111.bin"/><Relationship Id="rId18" Type="http://schemas.openxmlformats.org/officeDocument/2006/relationships/oleObject" Target="../embeddings/oleObject114.bin"/><Relationship Id="rId26" Type="http://schemas.openxmlformats.org/officeDocument/2006/relationships/oleObject" Target="../embeddings/oleObject122.bin"/><Relationship Id="rId3" Type="http://schemas.openxmlformats.org/officeDocument/2006/relationships/image" Target="../media/image4.jpg"/><Relationship Id="rId21" Type="http://schemas.openxmlformats.org/officeDocument/2006/relationships/oleObject" Target="../embeddings/oleObject117.bin"/><Relationship Id="rId34" Type="http://schemas.openxmlformats.org/officeDocument/2006/relationships/image" Target="../media/image78.wmf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3.bin"/><Relationship Id="rId25" Type="http://schemas.openxmlformats.org/officeDocument/2006/relationships/oleObject" Target="../embeddings/oleObject121.bin"/><Relationship Id="rId33" Type="http://schemas.openxmlformats.org/officeDocument/2006/relationships/oleObject" Target="../embeddings/oleObject12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20" Type="http://schemas.openxmlformats.org/officeDocument/2006/relationships/oleObject" Target="../embeddings/oleObject116.bin"/><Relationship Id="rId29" Type="http://schemas.openxmlformats.org/officeDocument/2006/relationships/oleObject" Target="../embeddings/oleObject125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110.bin"/><Relationship Id="rId24" Type="http://schemas.openxmlformats.org/officeDocument/2006/relationships/oleObject" Target="../embeddings/oleObject120.bin"/><Relationship Id="rId32" Type="http://schemas.openxmlformats.org/officeDocument/2006/relationships/oleObject" Target="../embeddings/oleObject128.bin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23" Type="http://schemas.openxmlformats.org/officeDocument/2006/relationships/oleObject" Target="../embeddings/oleObject119.bin"/><Relationship Id="rId28" Type="http://schemas.openxmlformats.org/officeDocument/2006/relationships/oleObject" Target="../embeddings/oleObject124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115.bin"/><Relationship Id="rId31" Type="http://schemas.openxmlformats.org/officeDocument/2006/relationships/oleObject" Target="../embeddings/oleObject127.bin"/><Relationship Id="rId4" Type="http://schemas.openxmlformats.org/officeDocument/2006/relationships/image" Target="../media/image85.png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74.wmf"/><Relationship Id="rId22" Type="http://schemas.openxmlformats.org/officeDocument/2006/relationships/oleObject" Target="../embeddings/oleObject118.bin"/><Relationship Id="rId27" Type="http://schemas.openxmlformats.org/officeDocument/2006/relationships/oleObject" Target="../embeddings/oleObject123.bin"/><Relationship Id="rId30" Type="http://schemas.openxmlformats.org/officeDocument/2006/relationships/oleObject" Target="../embeddings/oleObject12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3" Type="http://schemas.openxmlformats.org/officeDocument/2006/relationships/image" Target="../media/image4.jpg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31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130.bin"/><Relationship Id="rId9" Type="http://schemas.openxmlformats.org/officeDocument/2006/relationships/image" Target="../media/image8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13" Type="http://schemas.openxmlformats.org/officeDocument/2006/relationships/oleObject" Target="../embeddings/oleObject140.bin"/><Relationship Id="rId18" Type="http://schemas.openxmlformats.org/officeDocument/2006/relationships/oleObject" Target="../embeddings/oleObject145.bin"/><Relationship Id="rId26" Type="http://schemas.openxmlformats.org/officeDocument/2006/relationships/image" Target="../media/image73.wmf"/><Relationship Id="rId3" Type="http://schemas.openxmlformats.org/officeDocument/2006/relationships/image" Target="../media/image4.jpg"/><Relationship Id="rId21" Type="http://schemas.openxmlformats.org/officeDocument/2006/relationships/oleObject" Target="../embeddings/oleObject148.bin"/><Relationship Id="rId34" Type="http://schemas.openxmlformats.org/officeDocument/2006/relationships/oleObject" Target="../embeddings/oleObject156.bin"/><Relationship Id="rId7" Type="http://schemas.openxmlformats.org/officeDocument/2006/relationships/oleObject" Target="../embeddings/oleObject134.bin"/><Relationship Id="rId12" Type="http://schemas.openxmlformats.org/officeDocument/2006/relationships/oleObject" Target="../embeddings/oleObject139.bin"/><Relationship Id="rId17" Type="http://schemas.openxmlformats.org/officeDocument/2006/relationships/oleObject" Target="../embeddings/oleObject144.bin"/><Relationship Id="rId25" Type="http://schemas.openxmlformats.org/officeDocument/2006/relationships/oleObject" Target="../embeddings/oleObject151.bin"/><Relationship Id="rId33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3.bin"/><Relationship Id="rId20" Type="http://schemas.openxmlformats.org/officeDocument/2006/relationships/oleObject" Target="../embeddings/oleObject147.bin"/><Relationship Id="rId29" Type="http://schemas.openxmlformats.org/officeDocument/2006/relationships/oleObject" Target="../embeddings/oleObject153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138.bin"/><Relationship Id="rId24" Type="http://schemas.openxmlformats.org/officeDocument/2006/relationships/image" Target="../media/image74.wmf"/><Relationship Id="rId32" Type="http://schemas.openxmlformats.org/officeDocument/2006/relationships/oleObject" Target="../embeddings/oleObject155.bin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42.bin"/><Relationship Id="rId23" Type="http://schemas.openxmlformats.org/officeDocument/2006/relationships/oleObject" Target="../embeddings/oleObject150.bin"/><Relationship Id="rId28" Type="http://schemas.openxmlformats.org/officeDocument/2006/relationships/image" Target="../media/image82.wmf"/><Relationship Id="rId10" Type="http://schemas.openxmlformats.org/officeDocument/2006/relationships/oleObject" Target="../embeddings/oleObject137.bin"/><Relationship Id="rId19" Type="http://schemas.openxmlformats.org/officeDocument/2006/relationships/oleObject" Target="../embeddings/oleObject146.bin"/><Relationship Id="rId31" Type="http://schemas.openxmlformats.org/officeDocument/2006/relationships/image" Target="../media/image83.wmf"/><Relationship Id="rId4" Type="http://schemas.openxmlformats.org/officeDocument/2006/relationships/image" Target="../media/image92.png"/><Relationship Id="rId9" Type="http://schemas.openxmlformats.org/officeDocument/2006/relationships/oleObject" Target="../embeddings/oleObject136.bin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9.bin"/><Relationship Id="rId27" Type="http://schemas.openxmlformats.org/officeDocument/2006/relationships/oleObject" Target="../embeddings/oleObject152.bin"/><Relationship Id="rId30" Type="http://schemas.openxmlformats.org/officeDocument/2006/relationships/oleObject" Target="../embeddings/oleObject154.bin"/><Relationship Id="rId35" Type="http://schemas.openxmlformats.org/officeDocument/2006/relationships/image" Target="../media/image8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13" Type="http://schemas.openxmlformats.org/officeDocument/2006/relationships/oleObject" Target="../embeddings/oleObject165.bin"/><Relationship Id="rId18" Type="http://schemas.openxmlformats.org/officeDocument/2006/relationships/oleObject" Target="../embeddings/oleObject170.bin"/><Relationship Id="rId26" Type="http://schemas.openxmlformats.org/officeDocument/2006/relationships/oleObject" Target="../embeddings/oleObject176.bin"/><Relationship Id="rId39" Type="http://schemas.openxmlformats.org/officeDocument/2006/relationships/oleObject" Target="../embeddings/oleObject183.bin"/><Relationship Id="rId3" Type="http://schemas.openxmlformats.org/officeDocument/2006/relationships/image" Target="../media/image4.jpg"/><Relationship Id="rId21" Type="http://schemas.openxmlformats.org/officeDocument/2006/relationships/oleObject" Target="../embeddings/oleObject173.bin"/><Relationship Id="rId34" Type="http://schemas.openxmlformats.org/officeDocument/2006/relationships/image" Target="../media/image85.wmf"/><Relationship Id="rId7" Type="http://schemas.openxmlformats.org/officeDocument/2006/relationships/oleObject" Target="../embeddings/oleObject159.bin"/><Relationship Id="rId12" Type="http://schemas.openxmlformats.org/officeDocument/2006/relationships/oleObject" Target="../embeddings/oleObject164.bin"/><Relationship Id="rId17" Type="http://schemas.openxmlformats.org/officeDocument/2006/relationships/oleObject" Target="../embeddings/oleObject169.bin"/><Relationship Id="rId25" Type="http://schemas.openxmlformats.org/officeDocument/2006/relationships/image" Target="../media/image73.wmf"/><Relationship Id="rId33" Type="http://schemas.openxmlformats.org/officeDocument/2006/relationships/oleObject" Target="../embeddings/oleObject180.bin"/><Relationship Id="rId38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8.bin"/><Relationship Id="rId20" Type="http://schemas.openxmlformats.org/officeDocument/2006/relationships/oleObject" Target="../embeddings/oleObject172.bin"/><Relationship Id="rId29" Type="http://schemas.openxmlformats.org/officeDocument/2006/relationships/oleObject" Target="../embeddings/oleObject178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58.bin"/><Relationship Id="rId11" Type="http://schemas.openxmlformats.org/officeDocument/2006/relationships/oleObject" Target="../embeddings/oleObject163.bin"/><Relationship Id="rId24" Type="http://schemas.openxmlformats.org/officeDocument/2006/relationships/oleObject" Target="../embeddings/oleObject175.bin"/><Relationship Id="rId32" Type="http://schemas.openxmlformats.org/officeDocument/2006/relationships/image" Target="../media/image84.wmf"/><Relationship Id="rId37" Type="http://schemas.openxmlformats.org/officeDocument/2006/relationships/oleObject" Target="../embeddings/oleObject182.bin"/><Relationship Id="rId40" Type="http://schemas.openxmlformats.org/officeDocument/2006/relationships/image" Target="../media/image88.wmf"/><Relationship Id="rId5" Type="http://schemas.openxmlformats.org/officeDocument/2006/relationships/image" Target="../media/image75.wmf"/><Relationship Id="rId15" Type="http://schemas.openxmlformats.org/officeDocument/2006/relationships/oleObject" Target="../embeddings/oleObject167.bin"/><Relationship Id="rId23" Type="http://schemas.openxmlformats.org/officeDocument/2006/relationships/image" Target="../media/image74.wmf"/><Relationship Id="rId28" Type="http://schemas.openxmlformats.org/officeDocument/2006/relationships/oleObject" Target="../embeddings/oleObject177.bin"/><Relationship Id="rId36" Type="http://schemas.openxmlformats.org/officeDocument/2006/relationships/image" Target="../media/image86.wmf"/><Relationship Id="rId10" Type="http://schemas.openxmlformats.org/officeDocument/2006/relationships/oleObject" Target="../embeddings/oleObject162.bin"/><Relationship Id="rId19" Type="http://schemas.openxmlformats.org/officeDocument/2006/relationships/oleObject" Target="../embeddings/oleObject171.bin"/><Relationship Id="rId31" Type="http://schemas.openxmlformats.org/officeDocument/2006/relationships/oleObject" Target="../embeddings/oleObject179.bin"/><Relationship Id="rId4" Type="http://schemas.openxmlformats.org/officeDocument/2006/relationships/oleObject" Target="../embeddings/oleObject157.bin"/><Relationship Id="rId9" Type="http://schemas.openxmlformats.org/officeDocument/2006/relationships/oleObject" Target="../embeddings/oleObject161.bin"/><Relationship Id="rId14" Type="http://schemas.openxmlformats.org/officeDocument/2006/relationships/oleObject" Target="../embeddings/oleObject166.bin"/><Relationship Id="rId22" Type="http://schemas.openxmlformats.org/officeDocument/2006/relationships/oleObject" Target="../embeddings/oleObject174.bin"/><Relationship Id="rId27" Type="http://schemas.openxmlformats.org/officeDocument/2006/relationships/image" Target="../media/image82.wmf"/><Relationship Id="rId30" Type="http://schemas.openxmlformats.org/officeDocument/2006/relationships/image" Target="../media/image83.wmf"/><Relationship Id="rId35" Type="http://schemas.openxmlformats.org/officeDocument/2006/relationships/oleObject" Target="../embeddings/oleObject181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oleObject" Target="../embeddings/oleObject189.bin"/><Relationship Id="rId18" Type="http://schemas.openxmlformats.org/officeDocument/2006/relationships/image" Target="../media/image95.wmf"/><Relationship Id="rId3" Type="http://schemas.openxmlformats.org/officeDocument/2006/relationships/image" Target="../media/image4.jpg"/><Relationship Id="rId21" Type="http://schemas.openxmlformats.org/officeDocument/2006/relationships/oleObject" Target="../embeddings/oleObject193.bin"/><Relationship Id="rId7" Type="http://schemas.openxmlformats.org/officeDocument/2006/relationships/image" Target="../media/image90.wmf"/><Relationship Id="rId12" Type="http://schemas.openxmlformats.org/officeDocument/2006/relationships/oleObject" Target="../embeddings/oleObject188.bin"/><Relationship Id="rId17" Type="http://schemas.openxmlformats.org/officeDocument/2006/relationships/oleObject" Target="../embeddings/oleObject19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4.wmf"/><Relationship Id="rId20" Type="http://schemas.openxmlformats.org/officeDocument/2006/relationships/image" Target="../media/image96.wmf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5" Type="http://schemas.openxmlformats.org/officeDocument/2006/relationships/oleObject" Target="../embeddings/oleObject190.bin"/><Relationship Id="rId10" Type="http://schemas.openxmlformats.org/officeDocument/2006/relationships/oleObject" Target="../embeddings/oleObject187.bin"/><Relationship Id="rId19" Type="http://schemas.openxmlformats.org/officeDocument/2006/relationships/oleObject" Target="../embeddings/oleObject192.bin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91.wmf"/><Relationship Id="rId14" Type="http://schemas.openxmlformats.org/officeDocument/2006/relationships/image" Target="../media/image9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19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199.bin"/><Relationship Id="rId18" Type="http://schemas.openxmlformats.org/officeDocument/2006/relationships/oleObject" Target="../embeddings/oleObject202.bin"/><Relationship Id="rId26" Type="http://schemas.openxmlformats.org/officeDocument/2006/relationships/image" Target="../media/image105.wmf"/><Relationship Id="rId3" Type="http://schemas.openxmlformats.org/officeDocument/2006/relationships/image" Target="../media/image4.jpg"/><Relationship Id="rId21" Type="http://schemas.openxmlformats.org/officeDocument/2006/relationships/image" Target="../media/image104.wmf"/><Relationship Id="rId34" Type="http://schemas.openxmlformats.org/officeDocument/2006/relationships/oleObject" Target="../embeddings/oleObject212.bin"/><Relationship Id="rId7" Type="http://schemas.openxmlformats.org/officeDocument/2006/relationships/oleObject" Target="../embeddings/oleObject196.bin"/><Relationship Id="rId12" Type="http://schemas.openxmlformats.org/officeDocument/2006/relationships/image" Target="../media/image101.wmf"/><Relationship Id="rId17" Type="http://schemas.openxmlformats.org/officeDocument/2006/relationships/image" Target="../media/image102.wmf"/><Relationship Id="rId25" Type="http://schemas.openxmlformats.org/officeDocument/2006/relationships/oleObject" Target="../embeddings/oleObject206.bin"/><Relationship Id="rId33" Type="http://schemas.openxmlformats.org/officeDocument/2006/relationships/image" Target="../media/image107.wmf"/><Relationship Id="rId38" Type="http://schemas.openxmlformats.org/officeDocument/2006/relationships/oleObject" Target="../embeddings/oleObject21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1.bin"/><Relationship Id="rId20" Type="http://schemas.openxmlformats.org/officeDocument/2006/relationships/oleObject" Target="../embeddings/oleObject203.bin"/><Relationship Id="rId29" Type="http://schemas.openxmlformats.org/officeDocument/2006/relationships/image" Target="../media/image106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198.bin"/><Relationship Id="rId24" Type="http://schemas.openxmlformats.org/officeDocument/2006/relationships/oleObject" Target="../embeddings/oleObject205.bin"/><Relationship Id="rId32" Type="http://schemas.openxmlformats.org/officeDocument/2006/relationships/oleObject" Target="../embeddings/oleObject211.bin"/><Relationship Id="rId37" Type="http://schemas.openxmlformats.org/officeDocument/2006/relationships/oleObject" Target="../embeddings/oleObject214.bin"/><Relationship Id="rId5" Type="http://schemas.openxmlformats.org/officeDocument/2006/relationships/oleObject" Target="../embeddings/oleObject195.bin"/><Relationship Id="rId15" Type="http://schemas.openxmlformats.org/officeDocument/2006/relationships/oleObject" Target="../embeddings/oleObject200.bin"/><Relationship Id="rId23" Type="http://schemas.openxmlformats.org/officeDocument/2006/relationships/image" Target="../media/image96.wmf"/><Relationship Id="rId28" Type="http://schemas.openxmlformats.org/officeDocument/2006/relationships/oleObject" Target="../embeddings/oleObject208.bin"/><Relationship Id="rId36" Type="http://schemas.openxmlformats.org/officeDocument/2006/relationships/oleObject" Target="../embeddings/oleObject213.bin"/><Relationship Id="rId10" Type="http://schemas.openxmlformats.org/officeDocument/2006/relationships/image" Target="../media/image100.wmf"/><Relationship Id="rId19" Type="http://schemas.openxmlformats.org/officeDocument/2006/relationships/image" Target="../media/image103.wmf"/><Relationship Id="rId31" Type="http://schemas.openxmlformats.org/officeDocument/2006/relationships/oleObject" Target="../embeddings/oleObject210.bin"/><Relationship Id="rId4" Type="http://schemas.openxmlformats.org/officeDocument/2006/relationships/image" Target="../media/image118.png"/><Relationship Id="rId9" Type="http://schemas.openxmlformats.org/officeDocument/2006/relationships/oleObject" Target="../embeddings/oleObject197.bin"/><Relationship Id="rId14" Type="http://schemas.openxmlformats.org/officeDocument/2006/relationships/image" Target="../media/image92.wmf"/><Relationship Id="rId22" Type="http://schemas.openxmlformats.org/officeDocument/2006/relationships/oleObject" Target="../embeddings/oleObject204.bin"/><Relationship Id="rId27" Type="http://schemas.openxmlformats.org/officeDocument/2006/relationships/oleObject" Target="../embeddings/oleObject207.bin"/><Relationship Id="rId30" Type="http://schemas.openxmlformats.org/officeDocument/2006/relationships/oleObject" Target="../embeddings/oleObject209.bin"/><Relationship Id="rId35" Type="http://schemas.openxmlformats.org/officeDocument/2006/relationships/image" Target="../media/image108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216.bin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218.bin"/><Relationship Id="rId4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21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223.bin"/><Relationship Id="rId5" Type="http://schemas.openxmlformats.org/officeDocument/2006/relationships/oleObject" Target="../embeddings/oleObject220.bin"/><Relationship Id="rId10" Type="http://schemas.openxmlformats.org/officeDocument/2006/relationships/image" Target="../media/image115.wmf"/><Relationship Id="rId4" Type="http://schemas.openxmlformats.org/officeDocument/2006/relationships/slide" Target="slide5.xml"/><Relationship Id="rId9" Type="http://schemas.openxmlformats.org/officeDocument/2006/relationships/oleObject" Target="../embeddings/oleObject22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6.bin"/><Relationship Id="rId13" Type="http://schemas.openxmlformats.org/officeDocument/2006/relationships/image" Target="../media/image121.wmf"/><Relationship Id="rId3" Type="http://schemas.openxmlformats.org/officeDocument/2006/relationships/image" Target="../media/image4.jpg"/><Relationship Id="rId7" Type="http://schemas.openxmlformats.org/officeDocument/2006/relationships/image" Target="../media/image118.wmf"/><Relationship Id="rId12" Type="http://schemas.openxmlformats.org/officeDocument/2006/relationships/oleObject" Target="../embeddings/oleObject2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25.bin"/><Relationship Id="rId11" Type="http://schemas.openxmlformats.org/officeDocument/2006/relationships/image" Target="../media/image120.wmf"/><Relationship Id="rId5" Type="http://schemas.openxmlformats.org/officeDocument/2006/relationships/image" Target="../media/image117.wmf"/><Relationship Id="rId10" Type="http://schemas.openxmlformats.org/officeDocument/2006/relationships/oleObject" Target="../embeddings/oleObject227.bin"/><Relationship Id="rId4" Type="http://schemas.openxmlformats.org/officeDocument/2006/relationships/oleObject" Target="../embeddings/oleObject224.bin"/><Relationship Id="rId9" Type="http://schemas.openxmlformats.org/officeDocument/2006/relationships/image" Target="../media/image119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229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234.bin"/><Relationship Id="rId3" Type="http://schemas.openxmlformats.org/officeDocument/2006/relationships/image" Target="../media/image4.jpg"/><Relationship Id="rId7" Type="http://schemas.openxmlformats.org/officeDocument/2006/relationships/oleObject" Target="../embeddings/oleObject231.bin"/><Relationship Id="rId12" Type="http://schemas.openxmlformats.org/officeDocument/2006/relationships/image" Target="../media/image1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233.bin"/><Relationship Id="rId5" Type="http://schemas.openxmlformats.org/officeDocument/2006/relationships/oleObject" Target="../embeddings/oleObject230.bin"/><Relationship Id="rId10" Type="http://schemas.openxmlformats.org/officeDocument/2006/relationships/image" Target="../media/image125.wmf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32.bin"/><Relationship Id="rId14" Type="http://schemas.openxmlformats.org/officeDocument/2006/relationships/image" Target="../media/image12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1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9.wmf"/><Relationship Id="rId11" Type="http://schemas.openxmlformats.org/officeDocument/2006/relationships/oleObject" Target="../embeddings/oleObject238.bin"/><Relationship Id="rId5" Type="http://schemas.openxmlformats.org/officeDocument/2006/relationships/oleObject" Target="../embeddings/oleObject235.bin"/><Relationship Id="rId10" Type="http://schemas.openxmlformats.org/officeDocument/2006/relationships/image" Target="../media/image131.wmf"/><Relationship Id="rId4" Type="http://schemas.openxmlformats.org/officeDocument/2006/relationships/image" Target="../media/image146.png"/><Relationship Id="rId9" Type="http://schemas.openxmlformats.org/officeDocument/2006/relationships/oleObject" Target="../embeddings/oleObject237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1.bin"/><Relationship Id="rId13" Type="http://schemas.openxmlformats.org/officeDocument/2006/relationships/image" Target="../media/image137.wmf"/><Relationship Id="rId3" Type="http://schemas.openxmlformats.org/officeDocument/2006/relationships/image" Target="../media/image4.jpg"/><Relationship Id="rId7" Type="http://schemas.openxmlformats.org/officeDocument/2006/relationships/image" Target="../media/image134.wmf"/><Relationship Id="rId12" Type="http://schemas.openxmlformats.org/officeDocument/2006/relationships/oleObject" Target="../embeddings/oleObject2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40.bin"/><Relationship Id="rId11" Type="http://schemas.openxmlformats.org/officeDocument/2006/relationships/image" Target="../media/image136.wmf"/><Relationship Id="rId5" Type="http://schemas.openxmlformats.org/officeDocument/2006/relationships/image" Target="../media/image133.wmf"/><Relationship Id="rId10" Type="http://schemas.openxmlformats.org/officeDocument/2006/relationships/oleObject" Target="../embeddings/oleObject242.bin"/><Relationship Id="rId4" Type="http://schemas.openxmlformats.org/officeDocument/2006/relationships/oleObject" Target="../embeddings/oleObject239.bin"/><Relationship Id="rId9" Type="http://schemas.openxmlformats.org/officeDocument/2006/relationships/image" Target="../media/image13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8.emf"/><Relationship Id="rId5" Type="http://schemas.openxmlformats.org/officeDocument/2006/relationships/oleObject" Target="../embeddings/oleObject244.bin"/><Relationship Id="rId4" Type="http://schemas.openxmlformats.org/officeDocument/2006/relationships/image" Target="../media/image1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246.bin"/><Relationship Id="rId10" Type="http://schemas.openxmlformats.org/officeDocument/2006/relationships/image" Target="../media/image142.wmf"/><Relationship Id="rId4" Type="http://schemas.openxmlformats.org/officeDocument/2006/relationships/image" Target="../media/image148.png"/><Relationship Id="rId9" Type="http://schemas.openxmlformats.org/officeDocument/2006/relationships/oleObject" Target="../embeddings/oleObject248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13" Type="http://schemas.openxmlformats.org/officeDocument/2006/relationships/image" Target="../media/image146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50.bin"/><Relationship Id="rId12" Type="http://schemas.openxmlformats.org/officeDocument/2006/relationships/oleObject" Target="../embeddings/oleObject2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43.wmf"/><Relationship Id="rId11" Type="http://schemas.openxmlformats.org/officeDocument/2006/relationships/image" Target="../media/image145.wmf"/><Relationship Id="rId5" Type="http://schemas.openxmlformats.org/officeDocument/2006/relationships/oleObject" Target="../embeddings/oleObject249.bin"/><Relationship Id="rId15" Type="http://schemas.openxmlformats.org/officeDocument/2006/relationships/image" Target="../media/image147.wmf"/><Relationship Id="rId10" Type="http://schemas.openxmlformats.org/officeDocument/2006/relationships/oleObject" Target="../embeddings/oleObject251.bin"/><Relationship Id="rId4" Type="http://schemas.openxmlformats.org/officeDocument/2006/relationships/image" Target="../media/image166.png"/><Relationship Id="rId9" Type="http://schemas.openxmlformats.org/officeDocument/2006/relationships/image" Target="../media/image149.png"/><Relationship Id="rId14" Type="http://schemas.openxmlformats.org/officeDocument/2006/relationships/oleObject" Target="../embeddings/oleObject25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254.bin"/><Relationship Id="rId7" Type="http://schemas.openxmlformats.org/officeDocument/2006/relationships/oleObject" Target="../embeddings/oleObject2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255.bin"/><Relationship Id="rId4" Type="http://schemas.openxmlformats.org/officeDocument/2006/relationships/image" Target="../media/image150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1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260.bin"/><Relationship Id="rId5" Type="http://schemas.openxmlformats.org/officeDocument/2006/relationships/oleObject" Target="../embeddings/oleObject257.bin"/><Relationship Id="rId10" Type="http://schemas.openxmlformats.org/officeDocument/2006/relationships/image" Target="../media/image155.wmf"/><Relationship Id="rId4" Type="http://schemas.openxmlformats.org/officeDocument/2006/relationships/image" Target="../media/image175.png"/><Relationship Id="rId9" Type="http://schemas.openxmlformats.org/officeDocument/2006/relationships/oleObject" Target="../embeddings/oleObject25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77.png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26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262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263.bin"/><Relationship Id="rId4" Type="http://schemas.openxmlformats.org/officeDocument/2006/relationships/image" Target="../media/image18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66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268.bin"/><Relationship Id="rId5" Type="http://schemas.openxmlformats.org/officeDocument/2006/relationships/oleObject" Target="../embeddings/oleObject265.bin"/><Relationship Id="rId10" Type="http://schemas.openxmlformats.org/officeDocument/2006/relationships/image" Target="../media/image165.wmf"/><Relationship Id="rId4" Type="http://schemas.openxmlformats.org/officeDocument/2006/relationships/image" Target="../media/image167.png"/><Relationship Id="rId9" Type="http://schemas.openxmlformats.org/officeDocument/2006/relationships/oleObject" Target="../embeddings/oleObject267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1.bin"/><Relationship Id="rId13" Type="http://schemas.openxmlformats.org/officeDocument/2006/relationships/image" Target="../media/image171.wmf"/><Relationship Id="rId3" Type="http://schemas.openxmlformats.org/officeDocument/2006/relationships/image" Target="../media/image4.jpg"/><Relationship Id="rId7" Type="http://schemas.openxmlformats.org/officeDocument/2006/relationships/image" Target="../media/image168.wmf"/><Relationship Id="rId12" Type="http://schemas.openxmlformats.org/officeDocument/2006/relationships/oleObject" Target="../embeddings/oleObject273.bin"/><Relationship Id="rId17" Type="http://schemas.openxmlformats.org/officeDocument/2006/relationships/image" Target="../media/image1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5.bin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270.bin"/><Relationship Id="rId11" Type="http://schemas.openxmlformats.org/officeDocument/2006/relationships/image" Target="../media/image170.wmf"/><Relationship Id="rId5" Type="http://schemas.openxmlformats.org/officeDocument/2006/relationships/image" Target="../media/image167.wmf"/><Relationship Id="rId15" Type="http://schemas.openxmlformats.org/officeDocument/2006/relationships/image" Target="../media/image172.wmf"/><Relationship Id="rId10" Type="http://schemas.openxmlformats.org/officeDocument/2006/relationships/oleObject" Target="../embeddings/oleObject272.bin"/><Relationship Id="rId4" Type="http://schemas.openxmlformats.org/officeDocument/2006/relationships/oleObject" Target="../embeddings/oleObject269.bin"/><Relationship Id="rId9" Type="http://schemas.openxmlformats.org/officeDocument/2006/relationships/image" Target="../media/image169.wmf"/><Relationship Id="rId14" Type="http://schemas.openxmlformats.org/officeDocument/2006/relationships/oleObject" Target="../embeddings/oleObject274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076"/>
          <p:cNvSpPr txBox="1">
            <a:spLocks noGrp="1" noChangeArrowheads="1"/>
          </p:cNvSpPr>
          <p:nvPr>
            <p:ph idx="1"/>
          </p:nvPr>
        </p:nvSpPr>
        <p:spPr bwMode="auto">
          <a:xfrm>
            <a:off x="179512" y="1401274"/>
            <a:ext cx="8713663" cy="260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800" b="1" dirty="0" smtClean="0">
                <a:solidFill>
                  <a:srgbClr val="C00000"/>
                </a:solidFill>
                <a:latin typeface="+mn-ea"/>
              </a:rPr>
              <a:t>     </a:t>
            </a:r>
            <a:r>
              <a:rPr lang="en-US" altLang="zh-CN" sz="4800" b="1" dirty="0" smtClean="0">
                <a:solidFill>
                  <a:srgbClr val="C00000"/>
                </a:solidFill>
                <a:latin typeface="+mn-ea"/>
              </a:rPr>
              <a:t>	</a:t>
            </a:r>
          </a:p>
          <a:p>
            <a:pPr marL="0" indent="0" algn="ctr">
              <a:buNone/>
            </a:pPr>
            <a:r>
              <a:rPr lang="en-US" altLang="zh-CN" sz="48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zh-CN" altLang="en-US" sz="4800" b="1" dirty="0" smtClean="0">
                <a:solidFill>
                  <a:srgbClr val="C00000"/>
                </a:solidFill>
                <a:latin typeface="+mn-ea"/>
              </a:rPr>
              <a:t>第</a:t>
            </a:r>
            <a:r>
              <a:rPr lang="zh-CN" altLang="en-US" sz="4800" b="1" dirty="0">
                <a:solidFill>
                  <a:srgbClr val="C00000"/>
                </a:solidFill>
                <a:latin typeface="+mn-ea"/>
              </a:rPr>
              <a:t>五</a:t>
            </a:r>
            <a:r>
              <a:rPr lang="zh-CN" altLang="en-US" sz="4800" b="1" dirty="0" smtClean="0">
                <a:solidFill>
                  <a:srgbClr val="C00000"/>
                </a:solidFill>
                <a:latin typeface="+mn-ea"/>
              </a:rPr>
              <a:t>章</a:t>
            </a:r>
            <a:endParaRPr lang="en-US" altLang="zh-CN" sz="4800" b="1" dirty="0" smtClean="0">
              <a:solidFill>
                <a:srgbClr val="C00000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zh-CN" altLang="en-US" sz="4800" b="1" dirty="0" smtClean="0">
                <a:solidFill>
                  <a:srgbClr val="C00000"/>
                </a:solidFill>
                <a:latin typeface="+mn-ea"/>
              </a:rPr>
              <a:t>电磁感应定律</a:t>
            </a:r>
            <a:endParaRPr lang="en-US" altLang="zh-CN" sz="4800" b="1" dirty="0" smtClean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10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620688"/>
            <a:ext cx="8640960" cy="648072"/>
          </a:xfrm>
        </p:spPr>
        <p:txBody>
          <a:bodyPr>
            <a:normAutofit/>
          </a:bodyPr>
          <a:lstStyle/>
          <a:p>
            <a:pPr algn="l">
              <a:tabLst>
                <a:tab pos="4125913" algn="l"/>
              </a:tabLst>
            </a:pPr>
            <a:r>
              <a:rPr lang="zh-CN" altLang="en-US" sz="3600" b="1" dirty="0">
                <a:solidFill>
                  <a:srgbClr val="0000FF"/>
                </a:solidFill>
              </a:rPr>
              <a:t>四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、应用举例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807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35169" y="1229023"/>
                <a:ext cx="9144000" cy="5628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89013" indent="-989013"/>
                <a:r>
                  <a:rPr lang="zh-CN" altLang="en-US" sz="3200" dirty="0" smtClean="0">
                    <a:solidFill>
                      <a:prstClr val="black"/>
                    </a:solidFill>
                  </a:rPr>
                  <a:t>例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、半径为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b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，电阻为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R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的大线圈与面积为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A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的极小线圈，开始时同心共面，均匀磁场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</a:rPr>
                  <a:t>垂直线圈平面指向内部。大线圈环绕直径、以均角速度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prstClr val="black"/>
                        </a:solidFill>
                        <a:latin typeface="Cambria Math"/>
                      </a:rPr>
                      <m:t>𝜔</m:t>
                    </m:r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</a:rPr>
                  <a:t>、沿逆时针针方向旋转。小线圈不动，若不考虑小线圈对大线圈的电磁感应作用，试求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t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时刻，小线圈上的电动势。</a:t>
                </a:r>
                <a:endParaRPr lang="en-US" altLang="zh-CN" sz="3200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sz="3200" dirty="0" smtClean="0">
                    <a:solidFill>
                      <a:prstClr val="black"/>
                    </a:solidFill>
                  </a:rPr>
                  <a:t>解：规定两线圈的环绕方向都</a:t>
                </a:r>
                <a:endParaRPr lang="en-US" altLang="zh-CN" sz="3200" dirty="0" smtClean="0">
                  <a:solidFill>
                    <a:prstClr val="black"/>
                  </a:solidFill>
                </a:endParaRPr>
              </a:p>
              <a:p>
                <a:pPr indent="808038"/>
                <a:r>
                  <a:rPr lang="zh-CN" altLang="en-US" sz="3200" dirty="0" smtClean="0">
                    <a:solidFill>
                      <a:prstClr val="black"/>
                    </a:solidFill>
                  </a:rPr>
                  <a:t>是顺时针方向。起始时刻，</a:t>
                </a:r>
                <a:endParaRPr lang="en-US" altLang="zh-CN" sz="3200" dirty="0" smtClean="0">
                  <a:solidFill>
                    <a:prstClr val="black"/>
                  </a:solidFill>
                </a:endParaRPr>
              </a:p>
              <a:p>
                <a:pPr indent="808038"/>
                <a:r>
                  <a:rPr lang="zh-CN" altLang="en-US" sz="3200" dirty="0" smtClean="0">
                    <a:solidFill>
                      <a:prstClr val="black"/>
                    </a:solidFill>
                  </a:rPr>
                  <a:t>大线圈的正法线方向与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3200" dirty="0" smtClean="0">
                  <a:solidFill>
                    <a:prstClr val="black"/>
                  </a:solidFill>
                </a:endParaRPr>
              </a:p>
              <a:p>
                <a:pPr indent="808038"/>
                <a:r>
                  <a:rPr lang="zh-CN" altLang="en-US" sz="3200" dirty="0" smtClean="0">
                    <a:solidFill>
                      <a:prstClr val="black"/>
                    </a:solidFill>
                  </a:rPr>
                  <a:t>的夹角为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</a:rPr>
                  <a:t>，在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t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时刻，夹角</a:t>
                </a:r>
                <a:endParaRPr lang="en-US" altLang="zh-CN" sz="3200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sz="3200" dirty="0" smtClean="0">
                    <a:solidFill>
                      <a:prstClr val="black"/>
                    </a:solidFill>
                  </a:rPr>
                  <a:t>         为：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prstClr val="black"/>
                        </a:solidFill>
                        <a:latin typeface="Cambria Math"/>
                      </a:rPr>
                      <m:t>𝜃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zh-CN" alt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𝜔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altLang="zh-CN" sz="32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69" y="1229023"/>
                <a:ext cx="9144000" cy="5628977"/>
              </a:xfrm>
              <a:prstGeom prst="rect">
                <a:avLst/>
              </a:prstGeom>
              <a:blipFill rotWithShape="1">
                <a:blip r:embed="rId3"/>
                <a:stretch>
                  <a:fillRect l="-1667" t="-1950" b="-2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375636"/>
            <a:ext cx="2520280" cy="211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895425"/>
              </p:ext>
            </p:extLst>
          </p:nvPr>
        </p:nvGraphicFramePr>
        <p:xfrm>
          <a:off x="8532440" y="5243065"/>
          <a:ext cx="360040" cy="37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3" name="公式" r:id="rId5" imgW="152280" imgH="164880" progId="Equation.3">
                  <p:embed/>
                </p:oleObj>
              </mc:Choice>
              <mc:Fallback>
                <p:oleObj name="公式" r:id="rId5" imgW="1522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2440" y="5243065"/>
                        <a:ext cx="360040" cy="37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任意多边形 5"/>
          <p:cNvSpPr/>
          <p:nvPr/>
        </p:nvSpPr>
        <p:spPr>
          <a:xfrm>
            <a:off x="6305107" y="4529470"/>
            <a:ext cx="404037" cy="659218"/>
          </a:xfrm>
          <a:custGeom>
            <a:avLst/>
            <a:gdLst>
              <a:gd name="connsiteX0" fmla="*/ 0 w 404037"/>
              <a:gd name="connsiteY0" fmla="*/ 659218 h 659218"/>
              <a:gd name="connsiteX1" fmla="*/ 159488 w 404037"/>
              <a:gd name="connsiteY1" fmla="*/ 255181 h 659218"/>
              <a:gd name="connsiteX2" fmla="*/ 404037 w 404037"/>
              <a:gd name="connsiteY2" fmla="*/ 0 h 65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037" h="659218">
                <a:moveTo>
                  <a:pt x="0" y="659218"/>
                </a:moveTo>
                <a:cubicBezTo>
                  <a:pt x="46074" y="512134"/>
                  <a:pt x="92149" y="365051"/>
                  <a:pt x="159488" y="255181"/>
                </a:cubicBezTo>
                <a:cubicBezTo>
                  <a:pt x="226828" y="145311"/>
                  <a:pt x="315432" y="72655"/>
                  <a:pt x="404037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i="1" dirty="0" smtClean="0"/>
                  <a:t>t</a:t>
                </a:r>
                <a:r>
                  <a:rPr lang="zh-CN" altLang="en-US" dirty="0" smtClean="0"/>
                  <a:t>时刻大线圈所围平面的磁通量为：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zh-CN" altLang="en-US" b="0" i="1" smtClean="0"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CN" alt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/>
                  <a:t>大</a:t>
                </a:r>
                <a:r>
                  <a:rPr lang="zh-CN" altLang="en-US" dirty="0" smtClean="0"/>
                  <a:t>线圈上的感应电动势为：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𝜀</m:t>
                    </m:r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𝐵</m:t>
                    </m:r>
                    <m:r>
                      <a:rPr lang="zh-CN" altLang="en-US" i="1">
                        <a:latin typeface="Cambria Math"/>
                      </a:rPr>
                      <m:t>𝜋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 smtClean="0">
                        <a:latin typeface="Cambria Math"/>
                        <a:ea typeface="Cambria Math"/>
                      </a:rPr>
                      <m:t>𝜔</m:t>
                    </m:r>
                    <m:func>
                      <m:func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zh-CN" altLang="en-US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在大线圈上的感应电流为：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/>
                          </a:rPr>
                          <m:t>𝜀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𝑅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𝐵</m:t>
                    </m:r>
                    <m:r>
                      <a:rPr lang="zh-CN" altLang="en-US" i="1">
                        <a:latin typeface="Cambria Math"/>
                      </a:rPr>
                      <m:t>𝜋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 smtClean="0">
                        <a:latin typeface="Cambria Math"/>
                        <a:ea typeface="Cambria Math"/>
                      </a:rPr>
                      <m:t>𝜔</m:t>
                    </m:r>
                    <m:func>
                      <m:funcPr>
                        <m:ctrlPr>
                          <a:rPr lang="en-US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zh-CN" altLang="en-US" i="1">
                            <a:latin typeface="Cambria Math"/>
                          </a:rPr>
                          <m:t>𝜔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电流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dirty="0" smtClean="0"/>
                  <a:t>在圆心处产生的磁感应强度为：</a:t>
                </a:r>
                <a:endParaRPr lang="en-US" altLang="zh-CN" dirty="0" smtClean="0"/>
              </a:p>
              <a:p>
                <a:pPr marL="1616075" indent="-1616075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zh-CN" altLang="en-US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zh-CN" altLang="en-US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/>
                            </a:rPr>
                            <m:t>𝐼</m:t>
                          </m:r>
                        </m:num>
                        <m:den>
                          <m:r>
                            <a:rPr lang="zh-CN" altLang="en-US">
                              <a:latin typeface="Cambria Math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84400"/>
              </p:ext>
            </p:extLst>
          </p:nvPr>
        </p:nvGraphicFramePr>
        <p:xfrm>
          <a:off x="4197350" y="5243513"/>
          <a:ext cx="3343275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7" name="Equation" r:id="rId5" imgW="1371600" imgH="545760" progId="Equation.DSMT4">
                  <p:embed/>
                </p:oleObj>
              </mc:Choice>
              <mc:Fallback>
                <p:oleObj name="Equation" r:id="rId5" imgW="137160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7350" y="5243513"/>
                        <a:ext cx="3343275" cy="1331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70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因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极小，可认为小线圈内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zh-CN" altLang="en-US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/>
                  <a:t>是均匀的，因而小线圈内的磁通量为：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/>
                          </a:rPr>
                          <m:t>𝜑</m:t>
                        </m:r>
                      </m:e>
                      <m:sup>
                        <m:r>
                          <a:rPr lang="zh-CN" altLang="en-US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zh-CN" altLang="en-US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zh-CN" altLang="en-US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zh-CN" alt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zh-CN" altLang="en-US" i="1" smtClean="0">
                            <a:latin typeface="Cambria Math"/>
                          </a:rPr>
                          <m:t>𝜔</m:t>
                        </m:r>
                        <m:r>
                          <a:rPr lang="zh-CN" altLang="en-US" i="1">
                            <a:latin typeface="Cambria Math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𝐵𝐴</m:t>
                        </m:r>
                      </m:e>
                    </m:func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因此小线圈上的感应电动势为：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/>
                            </a:rPr>
                            <m:t>𝜀</m:t>
                          </m:r>
                        </m:e>
                        <m:sup>
                          <m:r>
                            <a:rPr lang="zh-CN" altLang="en-US" sz="280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zh-CN" altLang="en-US" sz="280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/>
                            </a:rPr>
                            <m:t>d</m:t>
                          </m:r>
                          <m:sSup>
                            <m:sSupPr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zh-CN" altLang="en-US" sz="280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/>
                            </a:rPr>
                            <m:t>d</m:t>
                          </m:r>
                          <m:r>
                            <a:rPr lang="zh-CN" altLang="en-US" sz="28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/>
                                          <a:ea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𝐵</m:t>
                                  </m:r>
                                  <m:r>
                                    <a:rPr lang="zh-CN" alt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/>
                                          <a:ea typeface="Cambria Math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/>
                                      <a:ea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</m:den>
                      </m:f>
                      <m:r>
                        <a:rPr lang="en-US" altLang="zh-CN" sz="2800" i="1">
                          <a:latin typeface="Cambria Math"/>
                        </a:rPr>
                        <m:t>𝐵</m:t>
                      </m:r>
                      <m:r>
                        <a:rPr lang="zh-CN" altLang="en-US" sz="2800" b="0" i="1" smtClean="0">
                          <a:latin typeface="Cambria Math"/>
                        </a:rPr>
                        <m:t>𝜋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zh-CN" sz="2800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讨论：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zh-CN" altLang="en-US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zh-CN" altLang="en-US">
                        <a:latin typeface="Cambria Math"/>
                      </a:rPr>
                      <m:t>+</m:t>
                    </m:r>
                    <m:r>
                      <a:rPr lang="zh-CN" altLang="en-US" smtClean="0">
                        <a:latin typeface="Cambria Math"/>
                      </a:rPr>
                      <m:t>2</m:t>
                    </m:r>
                    <m:r>
                      <a:rPr lang="zh-CN" altLang="en-US" i="1">
                        <a:latin typeface="Cambria Math"/>
                      </a:rPr>
                      <m:t>𝑛</m:t>
                    </m:r>
                    <m:r>
                      <a:rPr lang="zh-CN" altLang="en-US" i="1">
                        <a:latin typeface="Cambria Math"/>
                      </a:rPr>
                      <m:t>𝜋</m:t>
                    </m:r>
                    <m:r>
                      <a:rPr lang="zh-CN" altLang="en-US">
                        <a:latin typeface="Cambria Math"/>
                      </a:rPr>
                      <m:t>&gt;2</m:t>
                    </m:r>
                    <m:r>
                      <a:rPr lang="zh-CN" altLang="en-US" i="1" smtClean="0">
                        <a:latin typeface="Cambria Math"/>
                      </a:rPr>
                      <m:t>𝜔</m:t>
                    </m:r>
                    <m:r>
                      <a:rPr lang="zh-CN" altLang="en-US" i="1">
                        <a:latin typeface="Cambria Math"/>
                      </a:rPr>
                      <m:t>𝑡</m:t>
                    </m:r>
                    <m:r>
                      <a:rPr lang="zh-CN" altLang="en-US">
                        <a:latin typeface="Cambria Math"/>
                      </a:rPr>
                      <m:t>&gt;</m:t>
                    </m:r>
                    <m:r>
                      <a:rPr lang="zh-CN" altLang="en-US" smtClean="0">
                        <a:latin typeface="Cambria Math"/>
                      </a:rPr>
                      <m:t>2</m:t>
                    </m:r>
                    <m:r>
                      <a:rPr lang="zh-CN" altLang="en-US" i="1">
                        <a:latin typeface="Cambria Math"/>
                      </a:rPr>
                      <m:t>𝑛</m:t>
                    </m:r>
                    <m:r>
                      <a:rPr lang="zh-CN" altLang="en-US" i="1">
                        <a:latin typeface="Cambria Math"/>
                      </a:rPr>
                      <m:t>𝜋</m:t>
                    </m:r>
                  </m:oMath>
                </a14:m>
                <a:r>
                  <a:rPr lang="zh-CN" altLang="en-US" dirty="0" smtClean="0"/>
                  <a:t>   及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/>
                      </a:rPr>
                      <m:t>2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zh-CN" altLang="en-US" i="1">
                        <a:latin typeface="Cambria Math"/>
                      </a:rPr>
                      <m:t>𝑛</m:t>
                    </m:r>
                    <m:r>
                      <a:rPr lang="en-US" altLang="zh-CN" b="0" i="1" smtClean="0">
                        <a:latin typeface="Cambria Math"/>
                      </a:rPr>
                      <m:t>+1)</m:t>
                    </m:r>
                    <m:r>
                      <a:rPr lang="zh-CN" altLang="en-US" i="1">
                        <a:latin typeface="Cambria Math"/>
                      </a:rPr>
                      <m:t>𝜋</m:t>
                    </m:r>
                    <m:r>
                      <a:rPr lang="zh-CN" altLang="en-US">
                        <a:latin typeface="Cambria Math"/>
                      </a:rPr>
                      <m:t>&gt;2</m:t>
                    </m:r>
                    <m:r>
                      <a:rPr lang="zh-CN" altLang="en-US" i="1">
                        <a:latin typeface="Cambria Math"/>
                      </a:rPr>
                      <m:t>𝜔</m:t>
                    </m:r>
                    <m:r>
                      <a:rPr lang="zh-CN" altLang="en-US" i="1">
                        <a:latin typeface="Cambria Math"/>
                      </a:rPr>
                      <m:t>𝑡</m:t>
                    </m:r>
                    <m:r>
                      <a:rPr lang="zh-CN" altLang="en-US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zh-CN" alt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  <m:r>
                          <a:rPr lang="zh-CN" altLang="en-US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zh-CN" altLang="en-US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zh-CN" altLang="en-US">
                        <a:latin typeface="Cambria Math"/>
                      </a:rPr>
                      <m:t>2</m:t>
                    </m:r>
                    <m:r>
                      <a:rPr lang="zh-CN" altLang="en-US" i="1">
                        <a:latin typeface="Cambria Math"/>
                      </a:rPr>
                      <m:t>𝑛</m:t>
                    </m:r>
                    <m:r>
                      <a:rPr lang="zh-CN" altLang="en-US" i="1">
                        <a:latin typeface="Cambria Math"/>
                      </a:rPr>
                      <m:t>𝜋</m:t>
                    </m:r>
                  </m:oMath>
                </a14:m>
                <a:r>
                  <a:rPr lang="zh-CN" altLang="en-US" dirty="0" smtClean="0"/>
                  <a:t>时，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/>
                          </a:rPr>
                          <m:t>𝜀</m:t>
                        </m:r>
                      </m:e>
                      <m:sup>
                        <m:r>
                          <a:rPr lang="zh-CN" altLang="en-US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/>
                  <a:t>逆时针；</a:t>
                </a:r>
                <a:endParaRPr lang="en-US" altLang="zh-CN" dirty="0" smtClean="0"/>
              </a:p>
              <a:p>
                <a:pPr marL="893763" indent="-893763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zh-CN" altLang="en-US">
                        <a:latin typeface="Cambria Math"/>
                      </a:rPr>
                      <m:t>+2</m:t>
                    </m:r>
                    <m:r>
                      <a:rPr lang="zh-CN" altLang="en-US" i="1">
                        <a:latin typeface="Cambria Math"/>
                      </a:rPr>
                      <m:t>𝑛</m:t>
                    </m:r>
                    <m:r>
                      <a:rPr lang="zh-CN" altLang="en-US" i="1">
                        <a:latin typeface="Cambria Math"/>
                      </a:rPr>
                      <m:t>𝜋</m:t>
                    </m:r>
                    <m:r>
                      <a:rPr lang="zh-CN" altLang="en-US">
                        <a:latin typeface="Cambria Math"/>
                      </a:rPr>
                      <m:t>&gt;2</m:t>
                    </m:r>
                    <m:r>
                      <a:rPr lang="zh-CN" altLang="en-US" i="1" smtClean="0">
                        <a:latin typeface="Cambria Math"/>
                      </a:rPr>
                      <m:t>𝜔</m:t>
                    </m:r>
                    <m:r>
                      <a:rPr lang="zh-CN" altLang="en-US" i="1">
                        <a:latin typeface="Cambria Math"/>
                      </a:rPr>
                      <m:t>𝑡</m:t>
                    </m:r>
                    <m:r>
                      <a:rPr lang="zh-CN" altLang="en-US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zh-CN" alt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zh-CN" altLang="en-US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zh-CN" altLang="en-US">
                        <a:latin typeface="Cambria Math"/>
                      </a:rPr>
                      <m:t>+2</m:t>
                    </m:r>
                    <m:r>
                      <a:rPr lang="zh-CN" altLang="en-US" i="1">
                        <a:latin typeface="Cambria Math"/>
                      </a:rPr>
                      <m:t>𝑛</m:t>
                    </m:r>
                    <m:r>
                      <a:rPr lang="zh-CN" altLang="en-US" i="1">
                        <a:latin typeface="Cambria Math"/>
                      </a:rPr>
                      <m:t>𝜋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sSup>
                      <m:sSupPr>
                        <m:ctrlPr>
                          <a:rPr lang="zh-CN" alt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/>
                          </a:rPr>
                          <m:t>𝜀</m:t>
                        </m:r>
                      </m:e>
                      <m:sup>
                        <m:r>
                          <a:rPr lang="zh-CN" altLang="en-US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/>
                  <a:t>顺时针。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3"/>
                <a:stretch>
                  <a:fillRect l="-1707" t="-2612" r="-1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1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627063" indent="-627063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、半径为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dirty="0" smtClean="0"/>
                  <a:t>、高为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𝑏</m:t>
                    </m:r>
                  </m:oMath>
                </a14:m>
                <a:r>
                  <a:rPr lang="zh-CN" altLang="en-US" dirty="0" smtClean="0"/>
                  <a:t>的金属圆柱的电导率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𝜎</m:t>
                    </m:r>
                  </m:oMath>
                </a14:m>
                <a:r>
                  <a:rPr lang="zh-CN" altLang="en-US" dirty="0" smtClean="0"/>
                  <a:t>今沿轴线方向施加均匀磁场，其方向竖直向下，</a:t>
                </a:r>
                <a:r>
                  <a:rPr lang="zh-CN" altLang="en-US" dirty="0"/>
                  <a:t>已知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  <m:r>
                          <a:rPr lang="zh-CN" altLang="en-US" i="1">
                            <a:latin typeface="Cambria Math"/>
                          </a:rPr>
                          <m:t>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d</m:t>
                        </m:r>
                        <m:r>
                          <a:rPr lang="zh-CN" altLang="en-US" i="1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zh-CN" altLang="en-US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K</m:t>
                    </m:r>
                  </m:oMath>
                </a14:m>
                <a:r>
                  <a:rPr lang="zh-CN" altLang="en-US" dirty="0" smtClean="0"/>
                  <a:t>为大于零的常量，试求圆柱内总涡流。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解：先考虑半径为</a:t>
                </a:r>
                <a:r>
                  <a:rPr lang="en-US" altLang="zh-CN" dirty="0" smtClean="0"/>
                  <a:t>r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厚度</a:t>
                </a:r>
                <a:endParaRPr lang="en-US" altLang="zh-CN" dirty="0" smtClean="0"/>
              </a:p>
              <a:p>
                <a:pPr marL="0" indent="712788">
                  <a:buNone/>
                </a:pP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𝑑𝑟</m:t>
                    </m:r>
                  </m:oMath>
                </a14:m>
                <a:r>
                  <a:rPr lang="zh-CN" altLang="en-US" dirty="0"/>
                  <a:t>，高度为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的同轴</a:t>
                </a:r>
                <a:endParaRPr lang="en-US" altLang="zh-CN" dirty="0" smtClean="0"/>
              </a:p>
              <a:p>
                <a:pPr marL="0" indent="712788">
                  <a:buNone/>
                </a:pPr>
                <a:r>
                  <a:rPr lang="zh-CN" altLang="en-US" dirty="0" smtClean="0"/>
                  <a:t>圆筒构成的导体回路。</a:t>
                </a:r>
                <a:endParaRPr lang="en-US" altLang="zh-CN" dirty="0" smtClean="0"/>
              </a:p>
              <a:p>
                <a:pPr marL="0" indent="712788">
                  <a:buNone/>
                </a:pPr>
                <a:r>
                  <a:rPr lang="zh-CN" altLang="en-US" dirty="0" smtClean="0"/>
                  <a:t>选环绕方向为顺时针方</a:t>
                </a:r>
                <a:endParaRPr lang="en-US" altLang="zh-CN" dirty="0" smtClean="0"/>
              </a:p>
              <a:p>
                <a:pPr marL="0" indent="712788">
                  <a:buNone/>
                </a:pPr>
                <a:r>
                  <a:rPr lang="zh-CN" altLang="en-US" dirty="0" smtClean="0"/>
                  <a:t>向，则回路所围的磁通为：</a:t>
                </a:r>
                <a:endParaRPr lang="en-US" altLang="zh-CN" dirty="0" smtClean="0"/>
              </a:p>
              <a:p>
                <a:pPr marL="0" indent="712788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𝜑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zh-CN" altLang="en-US" b="0" i="1" smtClean="0"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3"/>
                <a:stretch>
                  <a:fillRect l="-1856" t="-1881" r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28" y="2746138"/>
            <a:ext cx="3073400" cy="27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6300192" y="2852936"/>
            <a:ext cx="828092" cy="2448272"/>
            <a:chOff x="6300192" y="2852936"/>
            <a:chExt cx="828092" cy="2448272"/>
          </a:xfrm>
        </p:grpSpPr>
        <p:sp>
          <p:nvSpPr>
            <p:cNvPr id="2" name="椭圆 1"/>
            <p:cNvSpPr/>
            <p:nvPr/>
          </p:nvSpPr>
          <p:spPr>
            <a:xfrm>
              <a:off x="6336196" y="2852936"/>
              <a:ext cx="792088" cy="18002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6300192" y="5157192"/>
              <a:ext cx="828092" cy="14401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>
              <a:stCxn id="2" idx="2"/>
              <a:endCxn id="5" idx="2"/>
            </p:cNvCxnSpPr>
            <p:nvPr/>
          </p:nvCxnSpPr>
          <p:spPr>
            <a:xfrm flipH="1">
              <a:off x="6300192" y="2942946"/>
              <a:ext cx="36004" cy="228625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128284" y="2960948"/>
              <a:ext cx="0" cy="230425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任意多边形 14"/>
          <p:cNvSpPr/>
          <p:nvPr/>
        </p:nvSpPr>
        <p:spPr>
          <a:xfrm>
            <a:off x="5954233" y="2668772"/>
            <a:ext cx="616688" cy="274174"/>
          </a:xfrm>
          <a:custGeom>
            <a:avLst/>
            <a:gdLst>
              <a:gd name="connsiteX0" fmla="*/ 0 w 616688"/>
              <a:gd name="connsiteY0" fmla="*/ 212651 h 212651"/>
              <a:gd name="connsiteX1" fmla="*/ 244548 w 616688"/>
              <a:gd name="connsiteY1" fmla="*/ 63795 h 212651"/>
              <a:gd name="connsiteX2" fmla="*/ 435934 w 616688"/>
              <a:gd name="connsiteY2" fmla="*/ 21265 h 212651"/>
              <a:gd name="connsiteX3" fmla="*/ 616688 w 616688"/>
              <a:gd name="connsiteY3" fmla="*/ 0 h 21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688" h="212651">
                <a:moveTo>
                  <a:pt x="0" y="212651"/>
                </a:moveTo>
                <a:cubicBezTo>
                  <a:pt x="85946" y="154172"/>
                  <a:pt x="171892" y="95693"/>
                  <a:pt x="244548" y="63795"/>
                </a:cubicBezTo>
                <a:cubicBezTo>
                  <a:pt x="317204" y="31897"/>
                  <a:pt x="373911" y="31897"/>
                  <a:pt x="435934" y="21265"/>
                </a:cubicBezTo>
                <a:cubicBezTo>
                  <a:pt x="497957" y="10633"/>
                  <a:pt x="557322" y="5316"/>
                  <a:pt x="616688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感应电动势：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𝜀</m:t>
                    </m:r>
                    <m:r>
                      <a:rPr lang="zh-CN" altLang="en-US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zh-CN" altLang="en-US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d</m:t>
                        </m:r>
                        <m:r>
                          <a:rPr lang="zh-CN" altLang="en-US" i="1">
                            <a:latin typeface="Cambria Math"/>
                          </a:rPr>
                          <m:t>𝜑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d</m:t>
                        </m:r>
                        <m:r>
                          <a:rPr lang="zh-CN" altLang="en-US" i="1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r>
                      <a:rPr lang="zh-CN" altLang="en-US" b="0" i="1" smtClean="0">
                        <a:latin typeface="Cambria Math"/>
                      </a:rPr>
                      <m:t>𝜋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𝑑𝐵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r>
                      <a:rPr lang="zh-CN" altLang="en-US" b="0" i="1" smtClean="0">
                        <a:latin typeface="Cambria Math"/>
                      </a:rPr>
                      <m:t>𝜋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𝐾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𝜀</m:t>
                    </m:r>
                    <m:r>
                      <a:rPr lang="en-US" altLang="zh-CN" b="0" i="1" smtClean="0">
                        <a:latin typeface="Cambria Math"/>
                      </a:rPr>
                      <m:t>&lt;0</m:t>
                    </m:r>
                  </m:oMath>
                </a14:m>
                <a:r>
                  <a:rPr lang="zh-CN" altLang="en-US" dirty="0" smtClean="0"/>
                  <a:t>，所以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dirty="0" smtClean="0"/>
                  <a:t>为逆时针方向。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电阻：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𝑑𝑅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zh-CN" altLang="en-US" b="0" i="1" smtClean="0"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𝑏𝑑𝑟</m:t>
                        </m:r>
                      </m:den>
                    </m:f>
                  </m:oMath>
                </a14:m>
                <a:r>
                  <a:rPr lang="zh-CN" altLang="en-US" dirty="0" smtClean="0"/>
                  <a:t>（不规范）</a:t>
                </a:r>
                <a:r>
                  <a:rPr lang="en-US" altLang="zh-CN" dirty="0"/>
                  <a:t> 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𝑑</m:t>
                    </m:r>
                    <m:r>
                      <a:rPr lang="en-US" altLang="zh-CN" b="0" i="1" smtClean="0">
                        <a:latin typeface="Cambria Math"/>
                      </a:rPr>
                      <m:t>𝐺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zh-CN" altLang="en-US" i="1">
                        <a:latin typeface="Cambria Math"/>
                      </a:rPr>
                      <m:t>𝜎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⋅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𝑏𝑑𝑟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zh-CN" altLang="en-US" i="1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𝑟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所以圆筒内的电流：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𝑑𝑖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zh-CN" altLang="en-US" i="1">
                          <a:latin typeface="Cambria Math"/>
                        </a:rPr>
                        <m:t>𝜀</m:t>
                      </m:r>
                      <m:r>
                        <a:rPr lang="en-US" altLang="zh-CN" i="1">
                          <a:latin typeface="Cambria Math"/>
                        </a:rPr>
                        <m:t>𝑑𝐺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r>
                        <a:rPr lang="zh-CN" altLang="en-US" b="0" i="1" smtClean="0"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𝐾</m:t>
                      </m:r>
                      <m:r>
                        <a:rPr lang="zh-CN" altLang="en-US" i="1">
                          <a:latin typeface="Cambria Math"/>
                        </a:rPr>
                        <m:t>𝜎</m:t>
                      </m:r>
                      <m:r>
                        <a:rPr lang="en-US" altLang="zh-CN" i="1">
                          <a:latin typeface="Cambria Math"/>
                        </a:rPr>
                        <m:t>𝑏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𝑑𝑟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r>
                        <a:rPr lang="zh-CN" altLang="en-US" b="0" i="1" smtClean="0">
                          <a:latin typeface="Cambria Math"/>
                        </a:rPr>
                        <m:t>𝜎</m:t>
                      </m:r>
                      <m:r>
                        <a:rPr lang="en-US" altLang="zh-CN" b="0" i="1" smtClean="0">
                          <a:latin typeface="Cambria Math"/>
                        </a:rPr>
                        <m:t>𝐾𝑟𝑑𝑟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整个柱内的涡流：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𝑑𝑖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/>
                              </a:rPr>
                              <m:t>𝐾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𝑏</m:t>
                    </m:r>
                    <m:r>
                      <a:rPr lang="zh-CN" altLang="en-US" b="0" i="1" smtClean="0">
                        <a:latin typeface="Cambria Math"/>
                      </a:rPr>
                      <m:t>𝜎</m:t>
                    </m:r>
                    <m:nary>
                      <m:naryPr>
                        <m:ctrlPr>
                          <a:rPr lang="zh-CN" alt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𝑎</m:t>
                        </m:r>
                      </m:sup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𝑟𝑑𝑟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/>
                              </a:rPr>
                              <m:t>𝐾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/>
                      </a:rPr>
                      <m:t>𝑏</m:t>
                    </m:r>
                    <m:r>
                      <a:rPr lang="zh-CN" altLang="en-US" b="0" i="1" smtClean="0">
                        <a:latin typeface="Cambria Math"/>
                      </a:rPr>
                      <m:t>𝜎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（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方向为逆时针）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3"/>
                <a:stretch>
                  <a:fillRect l="-1856" b="-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6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作业：</a:t>
            </a:r>
            <a:r>
              <a:rPr lang="en-US" altLang="zh-CN" b="1" dirty="0">
                <a:solidFill>
                  <a:srgbClr val="FF0000"/>
                </a:solidFill>
              </a:rPr>
              <a:t> P484   T10.9    T10.11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2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856984" cy="936104"/>
          </a:xfrm>
        </p:spPr>
        <p:txBody>
          <a:bodyPr>
            <a:no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cs typeface="+mn-cs"/>
              </a:rPr>
              <a:t>§5.2</a:t>
            </a:r>
            <a:r>
              <a:rPr lang="zh-CN" altLang="en-US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  <a:cs typeface="+mn-cs"/>
              </a:rPr>
              <a:t>动生与涡旋电动势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8892480" cy="53285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340768"/>
            <a:ext cx="9144000" cy="490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根据法拉第定律知，只要以闭合回路为边界的曲面的磁通量随时间发生变化，那么该闭合回路就会产生感应电动势。</a:t>
            </a:r>
            <a:endParaRPr lang="en-US" altLang="zh-CN" sz="3200" dirty="0" smtClean="0">
              <a:solidFill>
                <a:prstClr val="black"/>
              </a:solidFill>
              <a:latin typeface="宋体" charset="-122"/>
            </a:endParaRPr>
          </a:p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3200" dirty="0">
                <a:solidFill>
                  <a:prstClr val="black"/>
                </a:solidFill>
                <a:latin typeface="宋体" charset="-122"/>
              </a:rPr>
              <a:t>存在</a:t>
            </a: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的问题：</a:t>
            </a:r>
            <a:endParaRPr lang="en-US" altLang="zh-CN" sz="3200" dirty="0" smtClean="0">
              <a:solidFill>
                <a:prstClr val="black"/>
              </a:solidFill>
              <a:latin typeface="宋体" charset="-122"/>
            </a:endParaRPr>
          </a:p>
          <a:p>
            <a:pPr indent="542925">
              <a:spcBef>
                <a:spcPts val="600"/>
              </a:spcBef>
            </a:pP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（</a:t>
            </a:r>
            <a:r>
              <a:rPr lang="en-US" altLang="zh-CN" sz="3200" dirty="0" smtClean="0">
                <a:solidFill>
                  <a:prstClr val="black"/>
                </a:solidFill>
                <a:latin typeface="宋体" charset="-122"/>
              </a:rPr>
              <a:t>1</a:t>
            </a: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）感应电动势对应的非静电力是什么力？</a:t>
            </a:r>
            <a:endParaRPr lang="en-US" altLang="zh-CN" sz="3200" dirty="0" smtClean="0">
              <a:solidFill>
                <a:prstClr val="black"/>
              </a:solidFill>
              <a:latin typeface="宋体" charset="-122"/>
            </a:endParaRPr>
          </a:p>
          <a:p>
            <a:pPr indent="542925">
              <a:spcBef>
                <a:spcPts val="600"/>
              </a:spcBef>
            </a:pP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（</a:t>
            </a:r>
            <a:r>
              <a:rPr lang="en-US" altLang="zh-CN" sz="3200" dirty="0" smtClean="0">
                <a:solidFill>
                  <a:prstClr val="black"/>
                </a:solidFill>
                <a:latin typeface="宋体" charset="-122"/>
              </a:rPr>
              <a:t>2</a:t>
            </a: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）如果没有闭合环路，是否有感应电动势？</a:t>
            </a:r>
            <a:endParaRPr lang="en-US" altLang="zh-CN" sz="3200" dirty="0" smtClean="0">
              <a:solidFill>
                <a:prstClr val="black"/>
              </a:solidFill>
              <a:latin typeface="宋体" charset="-122"/>
            </a:endParaRPr>
          </a:p>
          <a:p>
            <a:pPr indent="542925">
              <a:spcBef>
                <a:spcPts val="600"/>
              </a:spcBef>
            </a:pP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（</a:t>
            </a:r>
            <a:r>
              <a:rPr lang="en-US" altLang="zh-CN" sz="3200" dirty="0" smtClean="0">
                <a:solidFill>
                  <a:prstClr val="black"/>
                </a:solidFill>
                <a:latin typeface="宋体" charset="-122"/>
              </a:rPr>
              <a:t>3</a:t>
            </a: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）如果没有导体，是否有感应电动势？</a:t>
            </a:r>
            <a:endParaRPr lang="en-US" altLang="zh-CN" sz="3200" dirty="0">
              <a:solidFill>
                <a:prstClr val="black"/>
              </a:solidFill>
              <a:latin typeface="宋体" charset="-122"/>
            </a:endParaRPr>
          </a:p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回答这些问题需要对电磁感应现象进行分类，并分析产生感应电动势的内在原因。</a:t>
            </a:r>
            <a:endParaRPr lang="en-US" altLang="zh-CN" sz="3200" dirty="0" smtClean="0">
              <a:solidFill>
                <a:prstClr val="black"/>
              </a:solidFill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078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620688"/>
            <a:ext cx="8640960" cy="648072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solidFill>
                  <a:srgbClr val="0000FF"/>
                </a:solidFill>
              </a:rPr>
              <a:t>一、动生电动势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807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68760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en-US" altLang="zh-CN" sz="3200" dirty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en-US" altLang="zh-CN" sz="3200" dirty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268760"/>
                <a:ext cx="9252520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1950" indent="-361950">
                  <a:buFont typeface="Arial" pitchFamily="34" charset="0"/>
                  <a:buChar char="•"/>
                </a:pPr>
                <a:r>
                  <a:rPr lang="zh-CN" altLang="en-US" sz="3200" b="1" dirty="0" smtClean="0">
                    <a:solidFill>
                      <a:srgbClr val="C00000"/>
                    </a:solidFill>
                  </a:rPr>
                  <a:t>导体在磁场中运动产生的电动势</a:t>
                </a:r>
                <a:r>
                  <a:rPr lang="en-US" altLang="zh-CN" sz="3200" b="1" dirty="0" smtClean="0">
                    <a:solidFill>
                      <a:srgbClr val="C00000"/>
                    </a:solidFill>
                  </a:rPr>
                  <a:t>——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</a:rPr>
                  <a:t>动生电动势。</a:t>
                </a:r>
                <a:endParaRPr lang="en-US" altLang="zh-CN" sz="3200" b="1" dirty="0" smtClean="0">
                  <a:solidFill>
                    <a:srgbClr val="C00000"/>
                  </a:solidFill>
                </a:endParaRPr>
              </a:p>
              <a:p>
                <a:r>
                  <a:rPr lang="zh-CN" altLang="en-US" sz="3200" dirty="0" smtClean="0"/>
                  <a:t>    利用</a:t>
                </a:r>
                <a:r>
                  <a:rPr lang="en-US" altLang="zh-CN" sz="3200" dirty="0" smtClean="0"/>
                  <a:t>Faraday</a:t>
                </a:r>
                <a:r>
                  <a:rPr lang="zh-CN" altLang="en-US" sz="3200" dirty="0" smtClean="0"/>
                  <a:t>定律：选定，顺时针为回路绕行方向。</a:t>
                </a:r>
                <a:endParaRPr lang="en-US" altLang="zh-CN" sz="3200" dirty="0" smtClean="0"/>
              </a:p>
              <a:p>
                <a:r>
                  <a:rPr lang="zh-CN" altLang="en-US" sz="3200" dirty="0" smtClean="0"/>
                  <a:t>    假定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</a:rPr>
                      <m:t>𝑡</m:t>
                    </m:r>
                    <m:r>
                      <a:rPr lang="en-US" altLang="zh-CN" sz="3200" b="0" i="1" smtClean="0">
                        <a:latin typeface="Cambria Math"/>
                      </a:rPr>
                      <m:t>=0</m:t>
                    </m:r>
                    <m:r>
                      <a:rPr lang="zh-CN" altLang="en-US" sz="3200" b="0" i="1" smtClean="0">
                        <a:latin typeface="Cambria Math"/>
                      </a:rPr>
                      <m:t>时，</m:t>
                    </m:r>
                    <m:r>
                      <a:rPr lang="en-US" altLang="zh-CN" sz="3200" b="0" i="1" smtClean="0">
                        <a:latin typeface="Cambria Math"/>
                      </a:rPr>
                      <m:t>𝑥</m:t>
                    </m:r>
                    <m:r>
                      <a:rPr lang="en-US" altLang="zh-CN" sz="32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3200" b="0" dirty="0" smtClean="0"/>
                  <a:t>，</a:t>
                </a:r>
                <a:r>
                  <a:rPr lang="en-US" altLang="zh-CN" sz="3200" b="0" dirty="0" smtClean="0"/>
                  <a:t>t</a:t>
                </a:r>
                <a:r>
                  <a:rPr lang="zh-CN" altLang="en-US" sz="3200" b="0" dirty="0" smtClean="0"/>
                  <a:t>时刻：</a:t>
                </a:r>
                <a:endParaRPr lang="en-US" altLang="zh-CN" sz="3200" b="0" dirty="0" smtClean="0"/>
              </a:p>
              <a:p>
                <a:endParaRPr lang="en-US" altLang="zh-CN" sz="3200" dirty="0"/>
              </a:p>
              <a:p>
                <a:endParaRPr lang="en-US" altLang="zh-CN" sz="3200" b="0" dirty="0" smtClean="0"/>
              </a:p>
              <a:p>
                <a:endParaRPr lang="en-US" altLang="zh-CN" sz="3200" dirty="0" smtClean="0"/>
              </a:p>
              <a:p>
                <a:endParaRPr lang="en-US" altLang="zh-CN" sz="3200" dirty="0" smtClean="0"/>
              </a:p>
              <a:p>
                <a:endParaRPr lang="zh-CN" alt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8760"/>
                <a:ext cx="9252520" cy="4031873"/>
              </a:xfrm>
              <a:prstGeom prst="rect">
                <a:avLst/>
              </a:prstGeom>
              <a:blipFill rotWithShape="1">
                <a:blip r:embed="rId3"/>
                <a:stretch>
                  <a:fillRect l="-1449" t="-2719" r="-4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65"/>
          <p:cNvGrpSpPr>
            <a:grpSpLocks/>
          </p:cNvGrpSpPr>
          <p:nvPr/>
        </p:nvGrpSpPr>
        <p:grpSpPr bwMode="auto">
          <a:xfrm>
            <a:off x="6409692" y="2815952"/>
            <a:ext cx="2590800" cy="1981200"/>
            <a:chOff x="3696" y="1680"/>
            <a:chExt cx="1632" cy="1248"/>
          </a:xfrm>
        </p:grpSpPr>
        <p:sp>
          <p:nvSpPr>
            <p:cNvPr id="29" name="Line 103"/>
            <p:cNvSpPr>
              <a:spLocks noChangeShapeType="1"/>
            </p:cNvSpPr>
            <p:nvPr/>
          </p:nvSpPr>
          <p:spPr bwMode="auto">
            <a:xfrm>
              <a:off x="3696" y="1680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104"/>
            <p:cNvSpPr>
              <a:spLocks noChangeShapeType="1"/>
            </p:cNvSpPr>
            <p:nvPr/>
          </p:nvSpPr>
          <p:spPr bwMode="auto">
            <a:xfrm>
              <a:off x="3696" y="1680"/>
              <a:ext cx="163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105"/>
            <p:cNvSpPr>
              <a:spLocks noChangeShapeType="1"/>
            </p:cNvSpPr>
            <p:nvPr/>
          </p:nvSpPr>
          <p:spPr bwMode="auto">
            <a:xfrm>
              <a:off x="3696" y="2592"/>
              <a:ext cx="163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106"/>
            <p:cNvSpPr>
              <a:spLocks noChangeShapeType="1"/>
            </p:cNvSpPr>
            <p:nvPr/>
          </p:nvSpPr>
          <p:spPr bwMode="auto">
            <a:xfrm>
              <a:off x="3696" y="1680"/>
              <a:ext cx="0" cy="912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07"/>
            <p:cNvSpPr>
              <a:spLocks noChangeShapeType="1"/>
            </p:cNvSpPr>
            <p:nvPr/>
          </p:nvSpPr>
          <p:spPr bwMode="auto">
            <a:xfrm>
              <a:off x="4896" y="1680"/>
              <a:ext cx="0" cy="91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14"/>
            <p:cNvSpPr>
              <a:spLocks noChangeShapeType="1"/>
            </p:cNvSpPr>
            <p:nvPr/>
          </p:nvSpPr>
          <p:spPr bwMode="auto">
            <a:xfrm>
              <a:off x="4560" y="1680"/>
              <a:ext cx="0" cy="91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115"/>
            <p:cNvSpPr>
              <a:spLocks noChangeShapeType="1"/>
            </p:cNvSpPr>
            <p:nvPr/>
          </p:nvSpPr>
          <p:spPr bwMode="auto">
            <a:xfrm>
              <a:off x="4560" y="2064"/>
              <a:ext cx="240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116"/>
            <p:cNvSpPr>
              <a:spLocks noChangeShapeType="1"/>
            </p:cNvSpPr>
            <p:nvPr/>
          </p:nvSpPr>
          <p:spPr bwMode="auto">
            <a:xfrm>
              <a:off x="5232" y="1680"/>
              <a:ext cx="0" cy="912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119"/>
            <p:cNvSpPr>
              <a:spLocks noChangeShapeType="1"/>
            </p:cNvSpPr>
            <p:nvPr/>
          </p:nvSpPr>
          <p:spPr bwMode="auto">
            <a:xfrm>
              <a:off x="4560" y="2592"/>
              <a:ext cx="0" cy="336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20"/>
            <p:cNvSpPr>
              <a:spLocks noChangeShapeType="1"/>
            </p:cNvSpPr>
            <p:nvPr/>
          </p:nvSpPr>
          <p:spPr bwMode="auto">
            <a:xfrm>
              <a:off x="4896" y="2592"/>
              <a:ext cx="0" cy="336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39" name="直接箭头连接符 38"/>
          <p:cNvCxnSpPr/>
          <p:nvPr/>
        </p:nvCxnSpPr>
        <p:spPr>
          <a:xfrm flipH="1">
            <a:off x="6935825" y="2815952"/>
            <a:ext cx="769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77444"/>
              </p:ext>
            </p:extLst>
          </p:nvPr>
        </p:nvGraphicFramePr>
        <p:xfrm>
          <a:off x="6935825" y="2383904"/>
          <a:ext cx="229672" cy="298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5" name="公式" r:id="rId4" imgW="126720" imgH="164880" progId="Equation.3">
                  <p:embed/>
                </p:oleObj>
              </mc:Choice>
              <mc:Fallback>
                <p:oleObj name="公式" r:id="rId4" imgW="1267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35825" y="2383904"/>
                        <a:ext cx="229672" cy="298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819056"/>
              </p:ext>
            </p:extLst>
          </p:nvPr>
        </p:nvGraphicFramePr>
        <p:xfrm>
          <a:off x="7682868" y="2372990"/>
          <a:ext cx="27622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6" name="公式" r:id="rId6" imgW="152280" imgH="177480" progId="Equation.3">
                  <p:embed/>
                </p:oleObj>
              </mc:Choice>
              <mc:Fallback>
                <p:oleObj name="公式" r:id="rId6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868" y="2372990"/>
                        <a:ext cx="27622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776648"/>
              </p:ext>
            </p:extLst>
          </p:nvPr>
        </p:nvGraphicFramePr>
        <p:xfrm>
          <a:off x="7846381" y="4352603"/>
          <a:ext cx="30003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7" name="公式" r:id="rId8" imgW="164880" imgH="164880" progId="Equation.3">
                  <p:embed/>
                </p:oleObj>
              </mc:Choice>
              <mc:Fallback>
                <p:oleObj name="公式" r:id="rId8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6381" y="4352603"/>
                        <a:ext cx="300037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60533"/>
              </p:ext>
            </p:extLst>
          </p:nvPr>
        </p:nvGraphicFramePr>
        <p:xfrm>
          <a:off x="6174497" y="4369320"/>
          <a:ext cx="27622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" name="公式" r:id="rId10" imgW="152280" imgH="177480" progId="Equation.3">
                  <p:embed/>
                </p:oleObj>
              </mc:Choice>
              <mc:Fallback>
                <p:oleObj name="公式" r:id="rId10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497" y="4369320"/>
                        <a:ext cx="27622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782986"/>
              </p:ext>
            </p:extLst>
          </p:nvPr>
        </p:nvGraphicFramePr>
        <p:xfrm>
          <a:off x="6877210" y="3421359"/>
          <a:ext cx="346647" cy="433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" name="公式" r:id="rId12" imgW="152280" imgH="190440" progId="Equation.3">
                  <p:embed/>
                </p:oleObj>
              </mc:Choice>
              <mc:Fallback>
                <p:oleObj name="公式" r:id="rId12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77210" y="3421359"/>
                        <a:ext cx="346647" cy="433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580582"/>
              </p:ext>
            </p:extLst>
          </p:nvPr>
        </p:nvGraphicFramePr>
        <p:xfrm>
          <a:off x="7900274" y="3034665"/>
          <a:ext cx="341148" cy="371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0" name="公式" r:id="rId14" imgW="126720" imgH="139680" progId="Equation.3">
                  <p:embed/>
                </p:oleObj>
              </mc:Choice>
              <mc:Fallback>
                <p:oleObj name="公式" r:id="rId1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0274" y="3034665"/>
                        <a:ext cx="341148" cy="371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53877"/>
              </p:ext>
            </p:extLst>
          </p:nvPr>
        </p:nvGraphicFramePr>
        <p:xfrm>
          <a:off x="7363780" y="4344714"/>
          <a:ext cx="3413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" name="公式" r:id="rId16" imgW="126720" imgH="139680" progId="Equation.3">
                  <p:embed/>
                </p:oleObj>
              </mc:Choice>
              <mc:Fallback>
                <p:oleObj name="公式" r:id="rId16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3780" y="4344714"/>
                        <a:ext cx="34131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510868"/>
              </p:ext>
            </p:extLst>
          </p:nvPr>
        </p:nvGraphicFramePr>
        <p:xfrm>
          <a:off x="447675" y="2744924"/>
          <a:ext cx="47196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" name="Equation" r:id="rId18" imgW="1752480" imgH="279360" progId="Equation.DSMT4">
                  <p:embed/>
                </p:oleObj>
              </mc:Choice>
              <mc:Fallback>
                <p:oleObj name="Equation" r:id="rId18" imgW="1752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7675" y="2744924"/>
                        <a:ext cx="4719638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5013177"/>
            <a:ext cx="8424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 smtClean="0"/>
              <a:t>这样</a:t>
            </a:r>
            <a:r>
              <a:rPr lang="zh-CN" altLang="en-US" sz="3200" dirty="0"/>
              <a:t>的动生电动势是如何产生的呢？</a:t>
            </a:r>
            <a:endParaRPr lang="en-US" altLang="zh-CN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 smtClean="0"/>
              <a:t>动生电动势对应的非静电力是什么力？</a:t>
            </a:r>
            <a:endParaRPr lang="en-US" altLang="zh-CN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 smtClean="0"/>
              <a:t>这里的非</a:t>
            </a:r>
            <a:r>
              <a:rPr lang="zh-CN" altLang="en-US" sz="3200" dirty="0"/>
              <a:t>静电力实际上就是</a:t>
            </a:r>
            <a:r>
              <a:rPr lang="zh-CN" altLang="en-US" sz="3200" dirty="0" smtClean="0"/>
              <a:t>洛伦兹力！</a:t>
            </a:r>
            <a:endParaRPr lang="en-US" altLang="zh-CN" sz="32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690605"/>
              </p:ext>
            </p:extLst>
          </p:nvPr>
        </p:nvGraphicFramePr>
        <p:xfrm>
          <a:off x="7135080" y="3458860"/>
          <a:ext cx="370755" cy="4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" name="Equation" r:id="rId20" imgW="164880" imgH="177480" progId="Equation.DSMT4">
                  <p:embed/>
                </p:oleObj>
              </mc:Choice>
              <mc:Fallback>
                <p:oleObj name="Equation" r:id="rId20" imgW="164880" imgH="17748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5080" y="3458860"/>
                        <a:ext cx="370755" cy="4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138432"/>
              </p:ext>
            </p:extLst>
          </p:nvPr>
        </p:nvGraphicFramePr>
        <p:xfrm>
          <a:off x="467544" y="3356992"/>
          <a:ext cx="458311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4" name="Equation" r:id="rId22" imgW="1701720" imgH="393480" progId="Equation.DSMT4">
                  <p:embed/>
                </p:oleObj>
              </mc:Choice>
              <mc:Fallback>
                <p:oleObj name="Equation" r:id="rId22" imgW="1701720" imgH="393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356992"/>
                        <a:ext cx="4583113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601197"/>
              </p:ext>
            </p:extLst>
          </p:nvPr>
        </p:nvGraphicFramePr>
        <p:xfrm>
          <a:off x="414896" y="4401108"/>
          <a:ext cx="512921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" name="Equation" r:id="rId24" imgW="1904760" imgH="203040" progId="Equation.DSMT4">
                  <p:embed/>
                </p:oleObj>
              </mc:Choice>
              <mc:Fallback>
                <p:oleObj name="Equation" r:id="rId24" imgW="1904760" imgH="2030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96" y="4401108"/>
                        <a:ext cx="512921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任意多边形 11"/>
          <p:cNvSpPr/>
          <p:nvPr/>
        </p:nvSpPr>
        <p:spPr>
          <a:xfrm>
            <a:off x="6575536" y="3036911"/>
            <a:ext cx="888520" cy="950298"/>
          </a:xfrm>
          <a:custGeom>
            <a:avLst/>
            <a:gdLst>
              <a:gd name="connsiteX0" fmla="*/ 346259 w 888520"/>
              <a:gd name="connsiteY0" fmla="*/ 950298 h 950298"/>
              <a:gd name="connsiteX1" fmla="*/ 37915 w 888520"/>
              <a:gd name="connsiteY1" fmla="*/ 812075 h 950298"/>
              <a:gd name="connsiteX2" fmla="*/ 16650 w 888520"/>
              <a:gd name="connsiteY2" fmla="*/ 418670 h 950298"/>
              <a:gd name="connsiteX3" fmla="*/ 144241 w 888520"/>
              <a:gd name="connsiteY3" fmla="*/ 78429 h 950298"/>
              <a:gd name="connsiteX4" fmla="*/ 580176 w 888520"/>
              <a:gd name="connsiteY4" fmla="*/ 14633 h 950298"/>
              <a:gd name="connsiteX5" fmla="*/ 888520 w 888520"/>
              <a:gd name="connsiteY5" fmla="*/ 291080 h 95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520" h="950298">
                <a:moveTo>
                  <a:pt x="346259" y="950298"/>
                </a:moveTo>
                <a:cubicBezTo>
                  <a:pt x="219554" y="925489"/>
                  <a:pt x="92850" y="900680"/>
                  <a:pt x="37915" y="812075"/>
                </a:cubicBezTo>
                <a:cubicBezTo>
                  <a:pt x="-17020" y="723470"/>
                  <a:pt x="-1071" y="540944"/>
                  <a:pt x="16650" y="418670"/>
                </a:cubicBezTo>
                <a:cubicBezTo>
                  <a:pt x="34371" y="296396"/>
                  <a:pt x="50320" y="145768"/>
                  <a:pt x="144241" y="78429"/>
                </a:cubicBezTo>
                <a:cubicBezTo>
                  <a:pt x="238162" y="11090"/>
                  <a:pt x="456130" y="-20809"/>
                  <a:pt x="580176" y="14633"/>
                </a:cubicBezTo>
                <a:cubicBezTo>
                  <a:pt x="704222" y="50075"/>
                  <a:pt x="796371" y="170577"/>
                  <a:pt x="888520" y="29108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308511"/>
              </p:ext>
            </p:extLst>
          </p:nvPr>
        </p:nvGraphicFramePr>
        <p:xfrm>
          <a:off x="8486775" y="3275013"/>
          <a:ext cx="254000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6" name="Equation" r:id="rId26" imgW="139680" imgH="164880" progId="Equation.DSMT4">
                  <p:embed/>
                </p:oleObj>
              </mc:Choice>
              <mc:Fallback>
                <p:oleObj name="Equation" r:id="rId26" imgW="139680" imgH="16488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775" y="3275013"/>
                        <a:ext cx="254000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73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352928" cy="583264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zh-CN" dirty="0" smtClean="0"/>
                  <a:t>CD</a:t>
                </a:r>
                <a:r>
                  <a:rPr lang="zh-CN" altLang="en-US" dirty="0" smtClean="0"/>
                  <a:t>中自由电子随</a:t>
                </a:r>
                <a:r>
                  <a:rPr lang="en-US" altLang="zh-CN" dirty="0" smtClean="0"/>
                  <a:t>CD</a:t>
                </a:r>
                <a:r>
                  <a:rPr lang="zh-CN" altLang="en-US" dirty="0" smtClean="0"/>
                  <a:t>运动，故会受到洛伦兹力。电子</a:t>
                </a:r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C</m:t>
                    </m:r>
                    <m:r>
                      <a:rPr lang="en-US" altLang="zh-CN">
                        <a:latin typeface="Cambria Math"/>
                        <a:ea typeface="Cambria Math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  <a:ea typeface="Cambria Math"/>
                      </a:rPr>
                      <m:t>D</m:t>
                    </m:r>
                  </m:oMath>
                </a14:m>
                <a:r>
                  <a:rPr lang="zh-CN" altLang="en-US" dirty="0"/>
                  <a:t>运动，这样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、</a:t>
                </a:r>
                <a:r>
                  <a:rPr lang="en-US" altLang="zh-CN" dirty="0" smtClean="0"/>
                  <a:t>D</a:t>
                </a:r>
                <a:r>
                  <a:rPr lang="zh-CN" altLang="en-US" dirty="0" smtClean="0"/>
                  <a:t>两端</a:t>
                </a:r>
                <a:r>
                  <a:rPr lang="zh-CN" altLang="en-US" dirty="0"/>
                  <a:t>出现静电场，阻碍这种运动。当达到平衡时</a:t>
                </a:r>
                <a:r>
                  <a:rPr lang="zh-CN" altLang="en-US" dirty="0" smtClean="0"/>
                  <a:t>，静电力</a:t>
                </a:r>
                <a:r>
                  <a:rPr lang="zh-CN" altLang="en-US" dirty="0"/>
                  <a:t>与</a:t>
                </a:r>
                <a:r>
                  <a:rPr lang="zh-CN" altLang="en-US" dirty="0" smtClean="0"/>
                  <a:t>洛伦兹力大小相同。</a:t>
                </a:r>
                <a:endParaRPr lang="en-US" altLang="zh-CN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dirty="0" smtClean="0"/>
              </a:p>
              <a:p>
                <a:pPr>
                  <a:spcBef>
                    <a:spcPts val="0"/>
                  </a:spcBef>
                </a:pPr>
                <a:r>
                  <a:rPr lang="en-US" altLang="zh-CN" dirty="0" smtClean="0"/>
                  <a:t>C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端存在稳定的电位差，即</a:t>
                </a:r>
                <a:r>
                  <a:rPr lang="en-US" altLang="zh-CN" dirty="0"/>
                  <a:t>CD</a:t>
                </a:r>
                <a:r>
                  <a:rPr lang="zh-CN" altLang="en-US" dirty="0"/>
                  <a:t>成为电源，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正极，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负极。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 smtClean="0"/>
                  <a:t>这就是说</a:t>
                </a:r>
                <a:r>
                  <a:rPr lang="zh-CN" altLang="en-US" dirty="0"/>
                  <a:t>，金属棒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内存</a:t>
                </a:r>
                <a:r>
                  <a:rPr lang="zh-CN" altLang="en-US" dirty="0" smtClean="0"/>
                  <a:t>在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非静电力</a:t>
                </a:r>
                <a:endParaRPr lang="en-US" altLang="zh-CN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——</a:t>
                </a:r>
                <a:r>
                  <a:rPr lang="zh-CN" altLang="en-US" dirty="0" smtClean="0"/>
                  <a:t>洛伦兹力。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352928" cy="5832648"/>
              </a:xfrm>
              <a:blipFill rotWithShape="1">
                <a:blip r:embed="rId4"/>
                <a:stretch>
                  <a:fillRect l="-1605" t="-1881" r="-2042" b="-5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763151"/>
              </p:ext>
            </p:extLst>
          </p:nvPr>
        </p:nvGraphicFramePr>
        <p:xfrm>
          <a:off x="755576" y="2965644"/>
          <a:ext cx="2880321" cy="75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" name="公式" r:id="rId5" imgW="876240" imgH="228600" progId="Equation.3">
                  <p:embed/>
                </p:oleObj>
              </mc:Choice>
              <mc:Fallback>
                <p:oleObj name="公式" r:id="rId5" imgW="8762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576" y="2965644"/>
                        <a:ext cx="2880321" cy="75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5508104" y="2240868"/>
            <a:ext cx="2825995" cy="2413248"/>
            <a:chOff x="5508104" y="2167880"/>
            <a:chExt cx="2825995" cy="2413248"/>
          </a:xfrm>
        </p:grpSpPr>
        <p:grpSp>
          <p:nvGrpSpPr>
            <p:cNvPr id="4" name="Group 65"/>
            <p:cNvGrpSpPr>
              <a:grpSpLocks/>
            </p:cNvGrpSpPr>
            <p:nvPr/>
          </p:nvGrpSpPr>
          <p:grpSpPr bwMode="auto">
            <a:xfrm>
              <a:off x="5743299" y="2599928"/>
              <a:ext cx="2590800" cy="1981200"/>
              <a:chOff x="3696" y="1680"/>
              <a:chExt cx="1632" cy="1248"/>
            </a:xfrm>
          </p:grpSpPr>
          <p:sp>
            <p:nvSpPr>
              <p:cNvPr id="6" name="Line 103"/>
              <p:cNvSpPr>
                <a:spLocks noChangeShapeType="1"/>
              </p:cNvSpPr>
              <p:nvPr/>
            </p:nvSpPr>
            <p:spPr bwMode="auto">
              <a:xfrm>
                <a:off x="3696" y="1680"/>
                <a:ext cx="16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104"/>
              <p:cNvSpPr>
                <a:spLocks noChangeShapeType="1"/>
              </p:cNvSpPr>
              <p:nvPr/>
            </p:nvSpPr>
            <p:spPr bwMode="auto">
              <a:xfrm>
                <a:off x="3696" y="1680"/>
                <a:ext cx="1632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105"/>
              <p:cNvSpPr>
                <a:spLocks noChangeShapeType="1"/>
              </p:cNvSpPr>
              <p:nvPr/>
            </p:nvSpPr>
            <p:spPr bwMode="auto">
              <a:xfrm>
                <a:off x="3696" y="2592"/>
                <a:ext cx="1632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106"/>
              <p:cNvSpPr>
                <a:spLocks noChangeShapeType="1"/>
              </p:cNvSpPr>
              <p:nvPr/>
            </p:nvSpPr>
            <p:spPr bwMode="auto">
              <a:xfrm>
                <a:off x="3696" y="1680"/>
                <a:ext cx="0" cy="912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107"/>
              <p:cNvSpPr>
                <a:spLocks noChangeShapeType="1"/>
              </p:cNvSpPr>
              <p:nvPr/>
            </p:nvSpPr>
            <p:spPr bwMode="auto">
              <a:xfrm>
                <a:off x="4896" y="1680"/>
                <a:ext cx="0" cy="91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14"/>
              <p:cNvSpPr>
                <a:spLocks noChangeShapeType="1"/>
              </p:cNvSpPr>
              <p:nvPr/>
            </p:nvSpPr>
            <p:spPr bwMode="auto">
              <a:xfrm>
                <a:off x="4560" y="1680"/>
                <a:ext cx="0" cy="91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115"/>
              <p:cNvSpPr>
                <a:spLocks noChangeShapeType="1"/>
              </p:cNvSpPr>
              <p:nvPr/>
            </p:nvSpPr>
            <p:spPr bwMode="auto">
              <a:xfrm>
                <a:off x="4560" y="206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16"/>
              <p:cNvSpPr>
                <a:spLocks noChangeShapeType="1"/>
              </p:cNvSpPr>
              <p:nvPr/>
            </p:nvSpPr>
            <p:spPr bwMode="auto">
              <a:xfrm>
                <a:off x="5232" y="1680"/>
                <a:ext cx="0" cy="912"/>
              </a:xfrm>
              <a:prstGeom prst="line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119"/>
              <p:cNvSpPr>
                <a:spLocks noChangeShapeType="1"/>
              </p:cNvSpPr>
              <p:nvPr/>
            </p:nvSpPr>
            <p:spPr bwMode="auto">
              <a:xfrm>
                <a:off x="4560" y="2592"/>
                <a:ext cx="0" cy="336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20"/>
              <p:cNvSpPr>
                <a:spLocks noChangeShapeType="1"/>
              </p:cNvSpPr>
              <p:nvPr/>
            </p:nvSpPr>
            <p:spPr bwMode="auto">
              <a:xfrm>
                <a:off x="4896" y="2592"/>
                <a:ext cx="0" cy="336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16" name="直接箭头连接符 15"/>
            <p:cNvCxnSpPr/>
            <p:nvPr/>
          </p:nvCxnSpPr>
          <p:spPr>
            <a:xfrm flipH="1">
              <a:off x="6269432" y="2599928"/>
              <a:ext cx="76926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9746102"/>
                </p:ext>
              </p:extLst>
            </p:nvPr>
          </p:nvGraphicFramePr>
          <p:xfrm>
            <a:off x="6269432" y="2167880"/>
            <a:ext cx="229672" cy="298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6" name="公式" r:id="rId7" imgW="126720" imgH="164880" progId="Equation.3">
                    <p:embed/>
                  </p:oleObj>
                </mc:Choice>
                <mc:Fallback>
                  <p:oleObj name="公式" r:id="rId7" imgW="12672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269432" y="2167880"/>
                          <a:ext cx="229672" cy="2985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9749499"/>
                </p:ext>
              </p:extLst>
            </p:nvPr>
          </p:nvGraphicFramePr>
          <p:xfrm>
            <a:off x="7029174" y="2168860"/>
            <a:ext cx="276225" cy="322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7" name="公式" r:id="rId9" imgW="152280" imgH="177480" progId="Equation.3">
                    <p:embed/>
                  </p:oleObj>
                </mc:Choice>
                <mc:Fallback>
                  <p:oleObj name="公式" r:id="rId9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9174" y="2168860"/>
                          <a:ext cx="276225" cy="322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999263"/>
                </p:ext>
              </p:extLst>
            </p:nvPr>
          </p:nvGraphicFramePr>
          <p:xfrm>
            <a:off x="7179988" y="4136579"/>
            <a:ext cx="30003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8" name="公式" r:id="rId11" imgW="164880" imgH="164880" progId="Equation.3">
                    <p:embed/>
                  </p:oleObj>
                </mc:Choice>
                <mc:Fallback>
                  <p:oleObj name="公式" r:id="rId11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79988" y="4136579"/>
                          <a:ext cx="300037" cy="29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7348963"/>
                </p:ext>
              </p:extLst>
            </p:nvPr>
          </p:nvGraphicFramePr>
          <p:xfrm>
            <a:off x="5508104" y="4153296"/>
            <a:ext cx="276225" cy="322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9" name="公式" r:id="rId13" imgW="152280" imgH="177480" progId="Equation.3">
                    <p:embed/>
                  </p:oleObj>
                </mc:Choice>
                <mc:Fallback>
                  <p:oleObj name="公式" r:id="rId13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104" y="4153296"/>
                          <a:ext cx="276225" cy="322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9639333"/>
                </p:ext>
              </p:extLst>
            </p:nvPr>
          </p:nvGraphicFramePr>
          <p:xfrm>
            <a:off x="6210817" y="3205335"/>
            <a:ext cx="346647" cy="433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10" name="公式" r:id="rId15" imgW="152280" imgH="190440" progId="Equation.3">
                    <p:embed/>
                  </p:oleObj>
                </mc:Choice>
                <mc:Fallback>
                  <p:oleObj name="公式" r:id="rId15" imgW="152280" imgH="1904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210817" y="3205335"/>
                          <a:ext cx="346647" cy="4333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6227226"/>
                </p:ext>
              </p:extLst>
            </p:nvPr>
          </p:nvGraphicFramePr>
          <p:xfrm>
            <a:off x="7233881" y="2818641"/>
            <a:ext cx="341148" cy="3715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11" name="公式" r:id="rId17" imgW="126720" imgH="139680" progId="Equation.3">
                    <p:embed/>
                  </p:oleObj>
                </mc:Choice>
                <mc:Fallback>
                  <p:oleObj name="公式" r:id="rId17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33881" y="2818641"/>
                          <a:ext cx="341148" cy="3715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5114814"/>
                </p:ext>
              </p:extLst>
            </p:nvPr>
          </p:nvGraphicFramePr>
          <p:xfrm>
            <a:off x="6697387" y="4128690"/>
            <a:ext cx="341312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12" name="公式" r:id="rId19" imgW="126720" imgH="139680" progId="Equation.3">
                    <p:embed/>
                  </p:oleObj>
                </mc:Choice>
                <mc:Fallback>
                  <p:oleObj name="公式" r:id="rId19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97387" y="4128690"/>
                          <a:ext cx="341312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5682102"/>
                </p:ext>
              </p:extLst>
            </p:nvPr>
          </p:nvGraphicFramePr>
          <p:xfrm>
            <a:off x="6468687" y="3242836"/>
            <a:ext cx="370755" cy="400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13" name="Equation" r:id="rId21" imgW="164880" imgH="177480" progId="Equation.DSMT4">
                    <p:embed/>
                  </p:oleObj>
                </mc:Choice>
                <mc:Fallback>
                  <p:oleObj name="Equation" r:id="rId21" imgW="1648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68687" y="3242836"/>
                          <a:ext cx="370755" cy="400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4809631"/>
                </p:ext>
              </p:extLst>
            </p:nvPr>
          </p:nvGraphicFramePr>
          <p:xfrm>
            <a:off x="7820382" y="3058989"/>
            <a:ext cx="254000" cy="300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14" name="Equation" r:id="rId23" imgW="139680" imgH="164880" progId="Equation.DSMT4">
                    <p:embed/>
                  </p:oleObj>
                </mc:Choice>
                <mc:Fallback>
                  <p:oleObj name="Equation" r:id="rId23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20382" y="3058989"/>
                          <a:ext cx="254000" cy="300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18102"/>
              </p:ext>
            </p:extLst>
          </p:nvPr>
        </p:nvGraphicFramePr>
        <p:xfrm>
          <a:off x="6768244" y="2671793"/>
          <a:ext cx="359879" cy="362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" name="Equation" r:id="rId25" imgW="139680" imgH="139680" progId="Equation.DSMT4">
                  <p:embed/>
                </p:oleObj>
              </mc:Choice>
              <mc:Fallback>
                <p:oleObj name="Equation" r:id="rId25" imgW="1396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8244" y="2671793"/>
                        <a:ext cx="359879" cy="3621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706590"/>
              </p:ext>
            </p:extLst>
          </p:nvPr>
        </p:nvGraphicFramePr>
        <p:xfrm>
          <a:off x="6765255" y="3898032"/>
          <a:ext cx="32702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" name="Equation" r:id="rId27" imgW="126720" imgH="101520" progId="Equation.DSMT4">
                  <p:embed/>
                </p:oleObj>
              </mc:Choice>
              <mc:Fallback>
                <p:oleObj name="Equation" r:id="rId27" imgW="126720" imgH="101520" progId="Equation.DSMT4">
                  <p:embed/>
                  <p:pic>
                    <p:nvPicPr>
                      <p:cNvPr id="0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255" y="3898032"/>
                        <a:ext cx="327025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51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非静电场：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根据</a:t>
            </a:r>
            <a:r>
              <a:rPr lang="zh-CN" altLang="en-US" dirty="0" smtClean="0"/>
              <a:t>电源电动势定义：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265113" indent="-265113"/>
            <a:r>
              <a:rPr lang="zh-CN" altLang="en-US" dirty="0"/>
              <a:t>其结论与法拉第定律的结论相同，假设</a:t>
            </a:r>
            <a:r>
              <a:rPr lang="zh-CN" altLang="en-US" dirty="0" smtClean="0"/>
              <a:t>成立，即非静电力是洛伦兹力。</a:t>
            </a:r>
            <a:endParaRPr lang="en-US" altLang="zh-CN" dirty="0"/>
          </a:p>
          <a:p>
            <a:pPr marL="265113" indent="-265113"/>
            <a:r>
              <a:rPr lang="zh-CN" altLang="en-US" dirty="0"/>
              <a:t>由以上分析可知：</a:t>
            </a:r>
            <a:r>
              <a:rPr lang="zh-CN" altLang="en-US" b="1" dirty="0">
                <a:solidFill>
                  <a:srgbClr val="C00000"/>
                </a:solidFill>
              </a:rPr>
              <a:t>动生电动势只分布在运动的导体上，与回路中不运动的部分无关</a:t>
            </a:r>
            <a:r>
              <a:rPr lang="zh-CN" altLang="en-US" b="1" dirty="0" smtClean="0">
                <a:solidFill>
                  <a:srgbClr val="C00000"/>
                </a:solidFill>
              </a:rPr>
              <a:t>。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664948"/>
              </p:ext>
            </p:extLst>
          </p:nvPr>
        </p:nvGraphicFramePr>
        <p:xfrm>
          <a:off x="1475656" y="1340768"/>
          <a:ext cx="4680521" cy="11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7" name="公式" r:id="rId4" imgW="1739880" imgH="419040" progId="Equation.3">
                  <p:embed/>
                </p:oleObj>
              </mc:Choice>
              <mc:Fallback>
                <p:oleObj name="公式" r:id="rId4" imgW="173988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656" y="1340768"/>
                        <a:ext cx="4680521" cy="11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000568"/>
              </p:ext>
            </p:extLst>
          </p:nvPr>
        </p:nvGraphicFramePr>
        <p:xfrm>
          <a:off x="860375" y="3248025"/>
          <a:ext cx="73120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8" name="Equation" r:id="rId6" imgW="2793960" imgH="330120" progId="Equation.DSMT4">
                  <p:embed/>
                </p:oleObj>
              </mc:Choice>
              <mc:Fallback>
                <p:oleObj name="Equation" r:id="rId6" imgW="27939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0375" y="3248025"/>
                        <a:ext cx="7312025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955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这一章将介绍：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   电磁感应的条件，遵循的规律，引入感应电动势的概念，介绍两种形式的感应电动势（即动生电动势和涡旋电动势），还有线圈的电感以及电感储能，最后将介绍电磁感应的应用。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859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r>
              <a:rPr lang="zh-CN" altLang="en-US" sz="3000" dirty="0" smtClean="0"/>
              <a:t>实际上，即使不存在回路，只要有运动的导体，电动势就可能存在，而且大小不变，相当于一个开路电源。</a:t>
            </a:r>
            <a:endParaRPr lang="en-US" altLang="zh-CN" sz="3000" dirty="0" smtClean="0"/>
          </a:p>
          <a:p>
            <a:r>
              <a:rPr lang="zh-CN" altLang="en-US" sz="3000" dirty="0" smtClean="0"/>
              <a:t>以上结论虽然从特例中获得，但是适合普遍规律，普遍地讲，任一远动导体线元：</a:t>
            </a:r>
            <a:endParaRPr lang="en-US" altLang="zh-CN" sz="3000" dirty="0" smtClean="0"/>
          </a:p>
          <a:p>
            <a:pPr marL="0" indent="0">
              <a:buNone/>
            </a:pPr>
            <a:endParaRPr lang="en-US" altLang="zh-CN" sz="3000" dirty="0" smtClean="0"/>
          </a:p>
          <a:p>
            <a:r>
              <a:rPr lang="zh-CN" altLang="en-US" sz="3000" dirty="0"/>
              <a:t>任一</a:t>
            </a:r>
            <a:r>
              <a:rPr lang="zh-CN" altLang="en-US" sz="3000" dirty="0" smtClean="0"/>
              <a:t>远动导体</a:t>
            </a:r>
            <a:r>
              <a:rPr lang="en-US" altLang="zh-CN" sz="3000" dirty="0" smtClean="0"/>
              <a:t>L</a:t>
            </a:r>
            <a:r>
              <a:rPr lang="zh-CN" altLang="en-US" sz="3000" dirty="0" smtClean="0"/>
              <a:t>：</a:t>
            </a:r>
            <a:endParaRPr lang="en-US" altLang="zh-CN" sz="3000" dirty="0"/>
          </a:p>
          <a:p>
            <a:pPr marL="0" indent="0">
              <a:buNone/>
            </a:pPr>
            <a:endParaRPr lang="en-US" altLang="zh-CN" sz="3000" dirty="0" smtClean="0"/>
          </a:p>
          <a:p>
            <a:pPr marL="0" indent="0">
              <a:buNone/>
            </a:pPr>
            <a:endParaRPr lang="en-US" altLang="zh-CN" sz="3000" dirty="0"/>
          </a:p>
          <a:p>
            <a:pPr marL="0" indent="0">
              <a:buNone/>
            </a:pPr>
            <a:endParaRPr lang="en-US" altLang="zh-CN" sz="3000" dirty="0" smtClean="0"/>
          </a:p>
          <a:p>
            <a:pPr marL="0" indent="0">
              <a:buNone/>
            </a:pPr>
            <a:r>
              <a:rPr lang="en-US" altLang="zh-CN" sz="3000" dirty="0"/>
              <a:t>	</a:t>
            </a:r>
            <a:endParaRPr lang="zh-CN" altLang="en-US" sz="3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38909"/>
              </p:ext>
            </p:extLst>
          </p:nvPr>
        </p:nvGraphicFramePr>
        <p:xfrm>
          <a:off x="2843808" y="3226557"/>
          <a:ext cx="262413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4" name="Equation" r:id="rId4" imgW="1002960" imgH="228600" progId="Equation.DSMT4">
                  <p:embed/>
                </p:oleObj>
              </mc:Choice>
              <mc:Fallback>
                <p:oleObj name="Equation" r:id="rId4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3808" y="3226557"/>
                        <a:ext cx="2624138" cy="59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179134"/>
              </p:ext>
            </p:extLst>
          </p:nvPr>
        </p:nvGraphicFramePr>
        <p:xfrm>
          <a:off x="647564" y="5204991"/>
          <a:ext cx="7164796" cy="1111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5" name="Equation" r:id="rId6" imgW="2946240" imgH="457200" progId="Equation.DSMT4">
                  <p:embed/>
                </p:oleObj>
              </mc:Choice>
              <mc:Fallback>
                <p:oleObj name="Equation" r:id="rId6" imgW="29462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7564" y="5204991"/>
                        <a:ext cx="7164796" cy="1111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586242"/>
              </p:ext>
            </p:extLst>
          </p:nvPr>
        </p:nvGraphicFramePr>
        <p:xfrm>
          <a:off x="1423988" y="4365625"/>
          <a:ext cx="591502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6" name="Equation" r:id="rId8" imgW="2260440" imgH="291960" progId="Equation.DSMT4">
                  <p:embed/>
                </p:oleObj>
              </mc:Choice>
              <mc:Fallback>
                <p:oleObj name="Equation" r:id="rId8" imgW="2260440" imgH="29196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4365625"/>
                        <a:ext cx="5915025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6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224644"/>
                <a:ext cx="8208912" cy="644471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4600" b="1" dirty="0" smtClean="0">
                    <a:solidFill>
                      <a:srgbClr val="C00000"/>
                    </a:solidFill>
                  </a:rPr>
                  <a:t>问题：洛伦兹力是否做功：</a:t>
                </a:r>
                <a:endParaRPr lang="en-US" altLang="zh-CN" sz="4600" b="1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4300" dirty="0" smtClean="0"/>
                  <a:t>对于电源，非静电力作功，将其他形式的能量转换为静电能。对于动生电动势的电源来说，非静电力是洛伦兹力。而我们上一章介绍过，洛伦兹力永远不做功，这是不是说明前后矛盾呢？当然不是：</a:t>
                </a:r>
                <a:endParaRPr lang="en-US" altLang="zh-CN" sz="4300" dirty="0" smtClean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4300" dirty="0" smtClean="0"/>
                  <a:t>当导体以速度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43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4300" b="0" i="1" smtClean="0"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4300" dirty="0" smtClean="0"/>
                  <a:t>运动时，自由电子速度</a:t>
                </a:r>
                <a:endParaRPr lang="en-US" altLang="zh-CN" sz="4300" dirty="0" smtClean="0"/>
              </a:p>
              <a:p>
                <a:pPr marL="0" indent="36195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zh-CN" altLang="en-US" sz="4300" dirty="0" smtClean="0"/>
                  <a:t>包含两个分量：</a:t>
                </a:r>
                <a:r>
                  <a:rPr lang="zh-CN" altLang="en-US" sz="43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43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4300" i="1"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4300" dirty="0" smtClean="0"/>
                  <a:t>（随同导体）、定向</a:t>
                </a:r>
                <a:endParaRPr lang="en-US" altLang="zh-CN" sz="4300" dirty="0" smtClean="0"/>
              </a:p>
              <a:p>
                <a:pPr marL="0" indent="36195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zh-CN" altLang="en-US" sz="4300" dirty="0" smtClean="0"/>
                  <a:t>移动速度：</a:t>
                </a:r>
                <a:r>
                  <a:rPr lang="zh-CN" altLang="en-US" sz="43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43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4300" b="0" i="1" smtClean="0">
                            <a:latin typeface="Cambria Math"/>
                          </a:rPr>
                          <m:t>𝑢</m:t>
                        </m:r>
                      </m:e>
                    </m:acc>
                  </m:oMath>
                </a14:m>
                <a:endParaRPr lang="en-US" altLang="zh-CN" sz="4300" dirty="0" smtClean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altLang="zh-CN" sz="43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altLang="zh-CN" sz="4300" dirty="0" smtClean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4300" dirty="0"/>
                  <a:t>	</a:t>
                </a:r>
                <a:endParaRPr lang="zh-CN" altLang="en-US" sz="43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altLang="zh-CN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zh-CN" alt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zh-CN" alt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zh-CN" alt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zh-CN" alt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224644"/>
                <a:ext cx="8208912" cy="6444716"/>
              </a:xfrm>
              <a:blipFill rotWithShape="1">
                <a:blip r:embed="rId4"/>
                <a:stretch>
                  <a:fillRect l="-1633" t="-1703" r="-1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7272300" y="2744924"/>
            <a:ext cx="144016" cy="20882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7344308" y="3789040"/>
            <a:ext cx="0" cy="684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416316" y="3789040"/>
            <a:ext cx="6867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7651684" y="3248980"/>
            <a:ext cx="307377" cy="2880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508601"/>
              </p:ext>
            </p:extLst>
          </p:nvPr>
        </p:nvGraphicFramePr>
        <p:xfrm>
          <a:off x="7707489" y="3271573"/>
          <a:ext cx="251572" cy="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1" name="公式" r:id="rId5" imgW="114120" imgH="126720" progId="Equation.3">
                  <p:embed/>
                </p:oleObj>
              </mc:Choice>
              <mc:Fallback>
                <p:oleObj name="公式" r:id="rId5" imgW="11412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07489" y="3271573"/>
                        <a:ext cx="251572" cy="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315946"/>
              </p:ext>
            </p:extLst>
          </p:nvPr>
        </p:nvGraphicFramePr>
        <p:xfrm>
          <a:off x="7688265" y="2814410"/>
          <a:ext cx="249019" cy="311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2" name="公式" r:id="rId7" imgW="152280" imgH="190440" progId="Equation.3">
                  <p:embed/>
                </p:oleObj>
              </mc:Choice>
              <mc:Fallback>
                <p:oleObj name="公式" r:id="rId7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88265" y="2814410"/>
                        <a:ext cx="249019" cy="311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894341"/>
              </p:ext>
            </p:extLst>
          </p:nvPr>
        </p:nvGraphicFramePr>
        <p:xfrm>
          <a:off x="8113472" y="3829434"/>
          <a:ext cx="334180" cy="427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3" name="公式" r:id="rId9" imgW="139680" imgH="177480" progId="Equation.3">
                  <p:embed/>
                </p:oleObj>
              </mc:Choice>
              <mc:Fallback>
                <p:oleObj name="公式" r:id="rId9" imgW="139680" imgH="177480" progId="Equation.3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472" y="3829434"/>
                        <a:ext cx="334180" cy="427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187775"/>
              </p:ext>
            </p:extLst>
          </p:nvPr>
        </p:nvGraphicFramePr>
        <p:xfrm>
          <a:off x="7468947" y="4196147"/>
          <a:ext cx="2762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4" name="公式" r:id="rId11" imgW="126720" imgH="164880" progId="Equation.3">
                  <p:embed/>
                </p:oleObj>
              </mc:Choice>
              <mc:Fallback>
                <p:oleObj name="公式" r:id="rId11" imgW="126720" imgH="164880" progId="Equation.3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8947" y="4196147"/>
                        <a:ext cx="2762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136197"/>
              </p:ext>
            </p:extLst>
          </p:nvPr>
        </p:nvGraphicFramePr>
        <p:xfrm>
          <a:off x="530126" y="4797152"/>
          <a:ext cx="663416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5" name="Equation" r:id="rId13" imgW="2527200" imgH="241200" progId="Equation.DSMT4">
                  <p:embed/>
                </p:oleObj>
              </mc:Choice>
              <mc:Fallback>
                <p:oleObj name="Equation" r:id="rId13" imgW="2527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0126" y="4797152"/>
                        <a:ext cx="6634162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070550"/>
              </p:ext>
            </p:extLst>
          </p:nvPr>
        </p:nvGraphicFramePr>
        <p:xfrm>
          <a:off x="1187624" y="5423879"/>
          <a:ext cx="48006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6" name="Equation" r:id="rId15" imgW="1828800" imgH="241200" progId="Equation.DSMT4">
                  <p:embed/>
                </p:oleObj>
              </mc:Choice>
              <mc:Fallback>
                <p:oleObj name="Equation" r:id="rId15" imgW="1828800" imgH="2412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5423879"/>
                        <a:ext cx="48006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34029"/>
              </p:ext>
            </p:extLst>
          </p:nvPr>
        </p:nvGraphicFramePr>
        <p:xfrm>
          <a:off x="143508" y="6021288"/>
          <a:ext cx="78676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7" name="Equation" r:id="rId17" imgW="2997000" imgH="203040" progId="Equation.DSMT4">
                  <p:embed/>
                </p:oleObj>
              </mc:Choice>
              <mc:Fallback>
                <p:oleObj name="Equation" r:id="rId17" imgW="2997000" imgH="2030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08" y="6021288"/>
                        <a:ext cx="78676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80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+mn-ea"/>
                  </a:rPr>
                  <a:t>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b="0" i="1" smtClean="0">
                        <a:latin typeface="Cambria Math"/>
                      </a:rPr>
                      <m:t>在</m:t>
                    </m:r>
                    <m:r>
                      <a:rPr lang="en-US" altLang="zh-CN" i="1">
                        <a:latin typeface="Cambria Math"/>
                        <a:sym typeface="Wingdings" pitchFamily="2" charset="2"/>
                      </a:rPr>
                      <m:t>𝑑𝑡</m:t>
                    </m:r>
                  </m:oMath>
                </a14:m>
                <a:r>
                  <a:rPr lang="zh-CN" altLang="en-US" dirty="0" smtClean="0"/>
                  <a:t>时间内所做的功</a:t>
                </a:r>
                <a:r>
                  <a:rPr lang="zh-CN" altLang="en-US" dirty="0">
                    <a:sym typeface="Wingdings" pitchFamily="2" charset="2"/>
                  </a:rPr>
                  <a:t>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sz="3000" dirty="0"/>
              </a:p>
              <a:p>
                <a:pPr marL="0" indent="0">
                  <a:buNone/>
                </a:pPr>
                <a:endParaRPr lang="en-US" altLang="zh-CN" sz="3000" dirty="0"/>
              </a:p>
              <a:p>
                <a:r>
                  <a:rPr lang="zh-CN" altLang="en-US" dirty="0" smtClean="0">
                    <a:latin typeface="+mn-ea"/>
                  </a:rPr>
                  <a:t>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b="0" i="1" smtClean="0">
                        <a:latin typeface="Cambria Math"/>
                      </a:rPr>
                      <m:t>在</m:t>
                    </m:r>
                    <m:r>
                      <a:rPr lang="en-US" altLang="zh-CN" i="1">
                        <a:latin typeface="Cambria Math"/>
                        <a:sym typeface="Wingdings" pitchFamily="2" charset="2"/>
                      </a:rPr>
                      <m:t>𝑑𝑡</m:t>
                    </m:r>
                  </m:oMath>
                </a14:m>
                <a:r>
                  <a:rPr lang="zh-CN" altLang="en-US" dirty="0">
                    <a:sym typeface="Wingdings" pitchFamily="2" charset="2"/>
                  </a:rPr>
                  <a:t>时间内</a:t>
                </a:r>
                <a:r>
                  <a:rPr lang="zh-CN" altLang="en-US" dirty="0"/>
                  <a:t>所做的</a:t>
                </a:r>
                <a:r>
                  <a:rPr lang="zh-CN" altLang="en-US" dirty="0" smtClean="0"/>
                  <a:t>功</a:t>
                </a:r>
                <a:r>
                  <a:rPr lang="zh-CN" altLang="en-US" dirty="0">
                    <a:sym typeface="Wingdings" pitchFamily="2" charset="2"/>
                  </a:rPr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sz="3000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633" t="-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013822"/>
              </p:ext>
            </p:extLst>
          </p:nvPr>
        </p:nvGraphicFramePr>
        <p:xfrm>
          <a:off x="1007604" y="1412776"/>
          <a:ext cx="680475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6" name="公式" r:id="rId5" imgW="2400120" imgH="228600" progId="Equation.3">
                  <p:embed/>
                </p:oleObj>
              </mc:Choice>
              <mc:Fallback>
                <p:oleObj name="公式" r:id="rId5" imgW="24001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7604" y="1412776"/>
                        <a:ext cx="680475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983346"/>
              </p:ext>
            </p:extLst>
          </p:nvPr>
        </p:nvGraphicFramePr>
        <p:xfrm>
          <a:off x="1475656" y="1964230"/>
          <a:ext cx="2952328" cy="672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7" name="公式" r:id="rId7" imgW="1002960" imgH="228600" progId="Equation.3">
                  <p:embed/>
                </p:oleObj>
              </mc:Choice>
              <mc:Fallback>
                <p:oleObj name="公式" r:id="rId7" imgW="10029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5656" y="1964230"/>
                        <a:ext cx="2952328" cy="672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440028"/>
              </p:ext>
            </p:extLst>
          </p:nvPr>
        </p:nvGraphicFramePr>
        <p:xfrm>
          <a:off x="900385" y="3140968"/>
          <a:ext cx="69119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8" name="公式" r:id="rId9" imgW="2438280" imgH="228600" progId="Equation.3">
                  <p:embed/>
                </p:oleObj>
              </mc:Choice>
              <mc:Fallback>
                <p:oleObj name="公式" r:id="rId9" imgW="2438280" imgH="2286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385" y="3140968"/>
                        <a:ext cx="69119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673852"/>
              </p:ext>
            </p:extLst>
          </p:nvPr>
        </p:nvGraphicFramePr>
        <p:xfrm>
          <a:off x="1474725" y="3717032"/>
          <a:ext cx="29892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9" name="公式" r:id="rId11" imgW="1015920" imgH="228600" progId="Equation.3">
                  <p:embed/>
                </p:oleObj>
              </mc:Choice>
              <mc:Fallback>
                <p:oleObj name="公式" r:id="rId11" imgW="1015920" imgH="228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25" y="3717032"/>
                        <a:ext cx="29892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387926"/>
              </p:ext>
            </p:extLst>
          </p:nvPr>
        </p:nvGraphicFramePr>
        <p:xfrm>
          <a:off x="597420" y="4392463"/>
          <a:ext cx="7646988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0" name="Equation" r:id="rId13" imgW="2819160" imgH="228600" progId="Equation.DSMT4">
                  <p:embed/>
                </p:oleObj>
              </mc:Choice>
              <mc:Fallback>
                <p:oleObj name="Equation" r:id="rId13" imgW="281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7420" y="4392463"/>
                        <a:ext cx="7646988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923013"/>
              </p:ext>
            </p:extLst>
          </p:nvPr>
        </p:nvGraphicFramePr>
        <p:xfrm>
          <a:off x="575556" y="5049180"/>
          <a:ext cx="44100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1" name="Equation" r:id="rId15" imgW="1625400" imgH="228600" progId="Equation.DSMT4">
                  <p:embed/>
                </p:oleObj>
              </mc:Choice>
              <mc:Fallback>
                <p:oleObj name="Equation" r:id="rId15" imgW="1625400" imgH="2286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56" y="5049180"/>
                        <a:ext cx="44100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724153"/>
              </p:ext>
            </p:extLst>
          </p:nvPr>
        </p:nvGraphicFramePr>
        <p:xfrm>
          <a:off x="541684" y="5758458"/>
          <a:ext cx="6478588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2" name="Equation" r:id="rId17" imgW="2387520" imgH="203040" progId="Equation.DSMT4">
                  <p:embed/>
                </p:oleObj>
              </mc:Choice>
              <mc:Fallback>
                <p:oleObj name="Equation" r:id="rId17" imgW="2387520" imgH="2030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84" y="5758458"/>
                        <a:ext cx="6478588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62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dirty="0" smtClean="0"/>
                  <a:t>它的一个分量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对自由电子做正</a:t>
                </a:r>
                <a:endParaRPr lang="en-US" altLang="zh-CN" dirty="0" smtClean="0"/>
              </a:p>
              <a:p>
                <a:pPr marL="0" indent="361950">
                  <a:spcBef>
                    <a:spcPts val="0"/>
                  </a:spcBef>
                  <a:buNone/>
                </a:pPr>
                <a:r>
                  <a:rPr lang="zh-CN" altLang="en-US" dirty="0" smtClean="0"/>
                  <a:t>功，产生动生电动势。另一分量</a:t>
                </a:r>
                <a:endParaRPr lang="en-US" altLang="zh-CN" dirty="0" smtClean="0"/>
              </a:p>
              <a:p>
                <a:pPr marL="0" indent="36195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与导体运动的方向相反，构成</a:t>
                </a:r>
                <a:endParaRPr lang="en-US" altLang="zh-CN" dirty="0" smtClean="0"/>
              </a:p>
              <a:p>
                <a:pPr marL="0" indent="361950">
                  <a:spcBef>
                    <a:spcPts val="0"/>
                  </a:spcBef>
                  <a:buNone/>
                </a:pPr>
                <a:r>
                  <a:rPr lang="zh-CN" altLang="en-US" dirty="0" smtClean="0"/>
                  <a:t>导体运动的阻力，做负功。</a:t>
                </a:r>
                <a:endParaRPr lang="en-US" altLang="zh-CN" dirty="0" smtClean="0"/>
              </a:p>
              <a:p>
                <a:pPr marL="0" indent="361950">
                  <a:spcBef>
                    <a:spcPts val="0"/>
                  </a:spcBef>
                  <a:buNone/>
                </a:pPr>
                <a:endParaRPr lang="en-US" altLang="zh-CN" dirty="0" smtClean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 smtClean="0"/>
                  <a:t>也就是说，对于这样的电源，磁场本身不提供能量，只是起能量传递的作用。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633" t="-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7269158" y="812449"/>
            <a:ext cx="144016" cy="20882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7308304" y="1856565"/>
            <a:ext cx="0" cy="684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413174" y="1856565"/>
            <a:ext cx="6867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7648542" y="1316505"/>
            <a:ext cx="307377" cy="2880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3620"/>
              </p:ext>
            </p:extLst>
          </p:nvPr>
        </p:nvGraphicFramePr>
        <p:xfrm>
          <a:off x="7704347" y="1339098"/>
          <a:ext cx="251572" cy="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0" name="公式" r:id="rId5" imgW="114120" imgH="126720" progId="Equation.3">
                  <p:embed/>
                </p:oleObj>
              </mc:Choice>
              <mc:Fallback>
                <p:oleObj name="公式" r:id="rId5" imgW="11412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04347" y="1339098"/>
                        <a:ext cx="251572" cy="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699116"/>
              </p:ext>
            </p:extLst>
          </p:nvPr>
        </p:nvGraphicFramePr>
        <p:xfrm>
          <a:off x="7685123" y="881935"/>
          <a:ext cx="249019" cy="311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1" name="公式" r:id="rId7" imgW="152280" imgH="190440" progId="Equation.3">
                  <p:embed/>
                </p:oleObj>
              </mc:Choice>
              <mc:Fallback>
                <p:oleObj name="公式" r:id="rId7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85123" y="881935"/>
                        <a:ext cx="249019" cy="311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303018"/>
              </p:ext>
            </p:extLst>
          </p:nvPr>
        </p:nvGraphicFramePr>
        <p:xfrm>
          <a:off x="8110330" y="1896959"/>
          <a:ext cx="334180" cy="427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2" name="公式" r:id="rId9" imgW="139680" imgH="177480" progId="Equation.3">
                  <p:embed/>
                </p:oleObj>
              </mc:Choice>
              <mc:Fallback>
                <p:oleObj name="公式" r:id="rId9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0330" y="1896959"/>
                        <a:ext cx="334180" cy="427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16050"/>
              </p:ext>
            </p:extLst>
          </p:nvPr>
        </p:nvGraphicFramePr>
        <p:xfrm>
          <a:off x="6956398" y="2198603"/>
          <a:ext cx="2762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3" name="公式" r:id="rId11" imgW="126720" imgH="164880" progId="Equation.3">
                  <p:embed/>
                </p:oleObj>
              </mc:Choice>
              <mc:Fallback>
                <p:oleObj name="公式" r:id="rId11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6398" y="2198603"/>
                        <a:ext cx="2762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/>
          <p:cNvCxnSpPr>
            <a:stCxn id="9" idx="1"/>
          </p:cNvCxnSpPr>
          <p:nvPr/>
        </p:nvCxnSpPr>
        <p:spPr>
          <a:xfrm flipH="1">
            <a:off x="6516216" y="1856565"/>
            <a:ext cx="75294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73964"/>
              </p:ext>
            </p:extLst>
          </p:nvPr>
        </p:nvGraphicFramePr>
        <p:xfrm>
          <a:off x="6481763" y="1301750"/>
          <a:ext cx="39687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4" name="Equation" r:id="rId13" imgW="177480" imgH="241200" progId="Equation.DSMT4">
                  <p:embed/>
                </p:oleObj>
              </mc:Choice>
              <mc:Fallback>
                <p:oleObj name="Equation" r:id="rId13" imgW="177480" imgH="2412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301750"/>
                        <a:ext cx="39687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74654"/>
              </p:ext>
            </p:extLst>
          </p:nvPr>
        </p:nvGraphicFramePr>
        <p:xfrm>
          <a:off x="7464425" y="2155825"/>
          <a:ext cx="3683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5" name="Equation" r:id="rId15" imgW="164880" imgH="241200" progId="Equation.DSMT4">
                  <p:embed/>
                </p:oleObj>
              </mc:Choice>
              <mc:Fallback>
                <p:oleObj name="Equation" r:id="rId15" imgW="164880" imgH="2412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2155825"/>
                        <a:ext cx="3683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158637"/>
              </p:ext>
            </p:extLst>
          </p:nvPr>
        </p:nvGraphicFramePr>
        <p:xfrm>
          <a:off x="683568" y="4606392"/>
          <a:ext cx="61706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6" name="Equation" r:id="rId17" imgW="2260440" imgH="241200" progId="Equation.DSMT4">
                  <p:embed/>
                </p:oleObj>
              </mc:Choice>
              <mc:Fallback>
                <p:oleObj name="Equation" r:id="rId17" imgW="226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3568" y="4606392"/>
                        <a:ext cx="61706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7380312" y="1880828"/>
            <a:ext cx="0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42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640960" cy="72008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二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</a:t>
            </a:r>
            <a:r>
              <a:rPr lang="zh-CN" altLang="en-US" sz="3600" b="1" dirty="0">
                <a:solidFill>
                  <a:srgbClr val="0000FF"/>
                </a:solidFill>
              </a:rPr>
              <a:t>涡旋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电动势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807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268760"/>
                <a:ext cx="9144000" cy="498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zh-CN" altLang="en-US" sz="3200" b="1" dirty="0" smtClean="0">
                    <a:solidFill>
                      <a:srgbClr val="C00000"/>
                    </a:solidFill>
                    <a:latin typeface="宋体" charset="-122"/>
                  </a:rPr>
                  <a:t>磁场随时间变化</a:t>
                </a:r>
                <a:r>
                  <a:rPr lang="zh-CN" altLang="en-US" sz="3200" b="1" dirty="0">
                    <a:solidFill>
                      <a:srgbClr val="C00000"/>
                    </a:solidFill>
                    <a:latin typeface="宋体" charset="-122"/>
                  </a:rPr>
                  <a:t>产生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  <a:latin typeface="宋体" charset="-122"/>
                  </a:rPr>
                  <a:t>的电动势叫做感生电动势或涡旋电动势。</a:t>
                </a:r>
                <a:endParaRPr lang="en-US" altLang="zh-CN" sz="3200" b="1" dirty="0" smtClean="0">
                  <a:solidFill>
                    <a:srgbClr val="C00000"/>
                  </a:solidFill>
                  <a:latin typeface="宋体" charset="-122"/>
                </a:endParaRPr>
              </a:p>
              <a:p>
                <a:pPr marL="457200" lvl="0" indent="-45720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根据麦克斯韦理论，变化的磁场要产生涡旋电场</a:t>
                </a:r>
                <a:r>
                  <a:rPr lang="en-US" altLang="zh-CN" sz="3200" dirty="0" smtClean="0">
                    <a:solidFill>
                      <a:prstClr val="black"/>
                    </a:solidFill>
                    <a:latin typeface="宋体" charset="-122"/>
                  </a:rPr>
                  <a:t>——</a:t>
                </a: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是一种非静电场。其线积分就是感应电动势，这种电动势的存在，不依赖于导体的存在。</a:t>
                </a:r>
                <a:endParaRPr lang="en-US" altLang="zh-CN" sz="3200" dirty="0">
                  <a:solidFill>
                    <a:prstClr val="black"/>
                  </a:solidFill>
                  <a:latin typeface="宋体" charset="-122"/>
                </a:endParaRPr>
              </a:p>
              <a:p>
                <a:pPr lvl="0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𝜀</m:t>
                      </m:r>
                      <m:r>
                        <a:rPr lang="en-US" altLang="zh-CN" sz="3200" i="1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altLang="zh-CN" sz="3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</m:sub>
                        <m:sup>
                          <m:r>
                            <a:rPr lang="en-US" altLang="zh-CN" sz="3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32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𝐾</m:t>
                              </m:r>
                            </m:e>
                          </m:acc>
                          <m:r>
                            <a:rPr lang="en-US" altLang="zh-CN" sz="32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a:rPr lang="en-US" altLang="zh-CN" sz="32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32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altLang="zh-CN" sz="32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3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320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32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涡旋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3200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CN" sz="3200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32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CN" sz="3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altLang="zh-CN" sz="3200" dirty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457200" lvl="0" indent="-45720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这种电动势称为涡旋电动势，</a:t>
                </a:r>
                <a:r>
                  <a:rPr lang="zh-CN" altLang="en-US" sz="3200" dirty="0">
                    <a:solidFill>
                      <a:prstClr val="black"/>
                    </a:solidFill>
                    <a:latin typeface="宋体" charset="-122"/>
                  </a:rPr>
                  <a:t>也</a:t>
                </a: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叫感生电动势。</a:t>
                </a:r>
                <a:endParaRPr lang="en-US" altLang="zh-CN" sz="3200" dirty="0">
                  <a:solidFill>
                    <a:prstClr val="black"/>
                  </a:solidFill>
                  <a:latin typeface="宋体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8760"/>
                <a:ext cx="9144000" cy="4985019"/>
              </a:xfrm>
              <a:prstGeom prst="rect">
                <a:avLst/>
              </a:prstGeom>
              <a:blipFill rotWithShape="1">
                <a:blip r:embed="rId2"/>
                <a:stretch>
                  <a:fillRect l="-1467" t="-1589" r="-2000" b="-30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3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28700"/>
            <a:ext cx="8208912" cy="586865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b="1" dirty="0" smtClean="0">
                <a:solidFill>
                  <a:srgbClr val="C00000"/>
                </a:solidFill>
              </a:rPr>
              <a:t>涡旋电场是非静电场：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dirty="0"/>
              <a:t>涡旋（感生）电场的</a:t>
            </a:r>
            <a:r>
              <a:rPr lang="zh-CN" altLang="en-US" dirty="0" smtClean="0"/>
              <a:t>电力线是闭合曲线；</a:t>
            </a:r>
            <a:endParaRPr lang="en-US" altLang="zh-CN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dirty="0"/>
              <a:t>涡旋</a:t>
            </a:r>
            <a:r>
              <a:rPr lang="zh-CN" altLang="en-US" dirty="0" smtClean="0"/>
              <a:t>电场沿闭合回路的线积分不等于零，实际上等于闭合回路的感应电动势，即涡旋（感生）电动势；</a:t>
            </a:r>
            <a:endParaRPr lang="en-US" altLang="zh-CN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dirty="0" smtClean="0"/>
              <a:t>闭合曲面的电通量恒等于零；</a:t>
            </a:r>
            <a:endParaRPr lang="en-US" altLang="zh-CN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dirty="0" smtClean="0"/>
              <a:t>之所以称其为电场，是因为具有电场的基本性质：对处于其中的电荷具有力的作用。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4208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28700"/>
            <a:ext cx="8352928" cy="586865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dirty="0" smtClean="0"/>
              <a:t>我们共学习了两种电场：静电场、涡旋电场；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任意电场都可以看作是静电场与涡旋电场的叠加，即：</a:t>
            </a:r>
            <a:endParaRPr lang="en-US" altLang="zh-CN" dirty="0" smtClean="0"/>
          </a:p>
          <a:p>
            <a:pPr marL="0" indent="0">
              <a:spcBef>
                <a:spcPts val="600"/>
              </a:spcBef>
              <a:buNone/>
            </a:pPr>
            <a:endParaRPr lang="en-US" altLang="zh-CN" dirty="0" smtClean="0"/>
          </a:p>
          <a:p>
            <a:pPr marL="0" indent="0">
              <a:spcBef>
                <a:spcPts val="600"/>
              </a:spcBef>
              <a:buNone/>
            </a:pPr>
            <a:endParaRPr lang="en-US" altLang="zh-CN" dirty="0"/>
          </a:p>
          <a:p>
            <a:pPr marL="0" indent="0">
              <a:spcBef>
                <a:spcPts val="600"/>
              </a:spcBef>
              <a:buNone/>
            </a:pPr>
            <a:endParaRPr lang="en-US" altLang="zh-CN" dirty="0" smtClean="0"/>
          </a:p>
          <a:p>
            <a:pPr marL="0" indent="0">
              <a:spcBef>
                <a:spcPts val="600"/>
              </a:spcBef>
              <a:buNone/>
            </a:pPr>
            <a:endParaRPr lang="en-US" altLang="zh-CN" dirty="0"/>
          </a:p>
          <a:p>
            <a:pPr marL="0" indent="0">
              <a:spcBef>
                <a:spcPts val="600"/>
              </a:spcBef>
              <a:buNone/>
            </a:pPr>
            <a:endParaRPr lang="en-US" altLang="zh-CN" dirty="0" smtClean="0"/>
          </a:p>
          <a:p>
            <a:pPr marL="0" indent="0">
              <a:spcBef>
                <a:spcPts val="600"/>
              </a:spcBef>
              <a:buNone/>
            </a:pPr>
            <a:endParaRPr lang="en-US" altLang="zh-CN" dirty="0"/>
          </a:p>
          <a:p>
            <a:pPr marL="0" indent="0">
              <a:spcBef>
                <a:spcPts val="600"/>
              </a:spcBef>
              <a:buNone/>
            </a:pPr>
            <a:r>
              <a:rPr lang="en-US" altLang="zh-CN" dirty="0" smtClean="0"/>
              <a:t>                                       ——Maxwell</a:t>
            </a:r>
            <a:r>
              <a:rPr lang="zh-CN" altLang="en-US" dirty="0" smtClean="0"/>
              <a:t>方程组之一</a:t>
            </a:r>
            <a:r>
              <a:rPr lang="en-US" altLang="zh-CN" dirty="0" smtClean="0"/>
              <a:t> </a:t>
            </a:r>
            <a:r>
              <a:rPr lang="zh-CN" altLang="en-US" dirty="0" smtClean="0"/>
              <a:t>。</a:t>
            </a:r>
            <a:r>
              <a:rPr lang="en-US" altLang="zh-CN" dirty="0" smtClean="0"/>
              <a:t> 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792106"/>
              </p:ext>
            </p:extLst>
          </p:nvPr>
        </p:nvGraphicFramePr>
        <p:xfrm>
          <a:off x="2771800" y="1951112"/>
          <a:ext cx="24669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0" name="Equation" r:id="rId4" imgW="914400" imgH="253800" progId="Equation.DSMT4">
                  <p:embed/>
                </p:oleObj>
              </mc:Choice>
              <mc:Fallback>
                <p:oleObj name="Equation" r:id="rId4" imgW="914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1800" y="1951112"/>
                        <a:ext cx="246697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87151"/>
              </p:ext>
            </p:extLst>
          </p:nvPr>
        </p:nvGraphicFramePr>
        <p:xfrm>
          <a:off x="591654" y="4034829"/>
          <a:ext cx="6824662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1" name="Equation" r:id="rId6" imgW="2705040" imgH="444240" progId="Equation.DSMT4">
                  <p:embed/>
                </p:oleObj>
              </mc:Choice>
              <mc:Fallback>
                <p:oleObj name="Equation" r:id="rId6" imgW="27050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654" y="4034829"/>
                        <a:ext cx="6824662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69043"/>
              </p:ext>
            </p:extLst>
          </p:nvPr>
        </p:nvGraphicFramePr>
        <p:xfrm>
          <a:off x="1259632" y="2568004"/>
          <a:ext cx="58928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2" name="Equation" r:id="rId8" imgW="2184120" imgH="291960" progId="Equation.DSMT4">
                  <p:embed/>
                </p:oleObj>
              </mc:Choice>
              <mc:Fallback>
                <p:oleObj name="Equation" r:id="rId8" imgW="2184120" imgH="29196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568004"/>
                        <a:ext cx="58928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888866"/>
              </p:ext>
            </p:extLst>
          </p:nvPr>
        </p:nvGraphicFramePr>
        <p:xfrm>
          <a:off x="1187624" y="3320988"/>
          <a:ext cx="6440488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3" name="Equation" r:id="rId10" imgW="2387520" imgH="279360" progId="Equation.DSMT4">
                  <p:embed/>
                </p:oleObj>
              </mc:Choice>
              <mc:Fallback>
                <p:oleObj name="Equation" r:id="rId10" imgW="2387520" imgH="27936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320988"/>
                        <a:ext cx="6440488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27303"/>
              </p:ext>
            </p:extLst>
          </p:nvPr>
        </p:nvGraphicFramePr>
        <p:xfrm>
          <a:off x="539552" y="5085184"/>
          <a:ext cx="63785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4" name="Equation" r:id="rId12" imgW="2527200" imgH="203040" progId="Equation.DSMT4">
                  <p:embed/>
                </p:oleObj>
              </mc:Choice>
              <mc:Fallback>
                <p:oleObj name="Equation" r:id="rId12" imgW="2527200" imgH="203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5085184"/>
                        <a:ext cx="63785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482667"/>
              </p:ext>
            </p:extLst>
          </p:nvPr>
        </p:nvGraphicFramePr>
        <p:xfrm>
          <a:off x="447749" y="5517232"/>
          <a:ext cx="3332163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5" name="Equation" r:id="rId14" imgW="1320480" imgH="469800" progId="Equation.DSMT4">
                  <p:embed/>
                </p:oleObj>
              </mc:Choice>
              <mc:Fallback>
                <p:oleObj name="Equation" r:id="rId14" imgW="1320480" imgH="469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749" y="5517232"/>
                        <a:ext cx="3332163" cy="1185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26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上一式表明，在磁感矢量随时间变化的空间，处处存在电动势，与导体存在与否无关。</a:t>
            </a:r>
            <a:endParaRPr lang="en-US" altLang="zh-CN" dirty="0" smtClean="0"/>
          </a:p>
          <a:p>
            <a:r>
              <a:rPr lang="zh-CN" altLang="en-US" dirty="0" smtClean="0"/>
              <a:t>到现在为止，我们对各种电源的电动势有了更为充分的理解：</a:t>
            </a: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98230"/>
              </p:ext>
            </p:extLst>
          </p:nvPr>
        </p:nvGraphicFramePr>
        <p:xfrm>
          <a:off x="575556" y="3392996"/>
          <a:ext cx="7318375" cy="244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6" name="Equation" r:id="rId4" imgW="2730240" imgH="914400" progId="Equation.DSMT4">
                  <p:embed/>
                </p:oleObj>
              </mc:Choice>
              <mc:Fallback>
                <p:oleObj name="Equation" r:id="rId4" imgW="273024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556" y="3392996"/>
                        <a:ext cx="7318375" cy="244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965047"/>
              </p:ext>
            </p:extLst>
          </p:nvPr>
        </p:nvGraphicFramePr>
        <p:xfrm>
          <a:off x="287040" y="6013538"/>
          <a:ext cx="7669336" cy="54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7" name="Equation" r:id="rId6" imgW="2844720" imgH="203040" progId="Equation.DSMT4">
                  <p:embed/>
                </p:oleObj>
              </mc:Choice>
              <mc:Fallback>
                <p:oleObj name="Equation" r:id="rId6" imgW="2844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7040" y="6013538"/>
                        <a:ext cx="7669336" cy="54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75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640960" cy="72008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solidFill>
                  <a:srgbClr val="0000FF"/>
                </a:solidFill>
              </a:rPr>
              <a:t>三、应用举例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807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268760"/>
                <a:ext cx="9144000" cy="5541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7063" indent="-627063">
                  <a:spcAft>
                    <a:spcPts val="600"/>
                  </a:spcAft>
                </a:pP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例</a:t>
                </a:r>
                <a:r>
                  <a:rPr lang="en-US" altLang="zh-CN" sz="3200" dirty="0" smtClean="0">
                    <a:solidFill>
                      <a:prstClr val="black"/>
                    </a:solidFill>
                    <a:latin typeface="宋体" charset="-122"/>
                  </a:rPr>
                  <a:t>1</a:t>
                </a: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、长为</a:t>
                </a:r>
                <a:r>
                  <a:rPr lang="en-US" altLang="zh-CN" sz="3200" dirty="0" smtClean="0">
                    <a:solidFill>
                      <a:prstClr val="black"/>
                    </a:solidFill>
                    <a:latin typeface="宋体" charset="-122"/>
                  </a:rPr>
                  <a:t>L</a:t>
                </a: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的金属棒，绕</a:t>
                </a:r>
                <a:r>
                  <a:rPr lang="en-US" altLang="zh-CN" sz="3200" dirty="0" smtClean="0">
                    <a:solidFill>
                      <a:prstClr val="black"/>
                    </a:solidFill>
                    <a:latin typeface="宋体" charset="-122"/>
                  </a:rPr>
                  <a:t>O</a:t>
                </a: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点，以均角速度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prstClr val="black"/>
                        </a:solidFill>
                        <a:latin typeface="Cambria Math"/>
                      </a:rPr>
                      <m:t>𝜔</m:t>
                    </m:r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沿顺时针方向旋转。在同一平面内，有一载有稳恒电流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的无限长直导线，试分别求棒旋转到</a:t>
                </a:r>
                <a:r>
                  <a:rPr lang="en-US" altLang="zh-CN" sz="3200" dirty="0" smtClean="0">
                    <a:solidFill>
                      <a:prstClr val="black"/>
                    </a:solidFill>
                    <a:latin typeface="宋体" charset="-122"/>
                  </a:rPr>
                  <a:t>OM</a:t>
                </a: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和</a:t>
                </a:r>
                <a:r>
                  <a:rPr lang="en-US" altLang="zh-CN" sz="3200" dirty="0" smtClean="0">
                    <a:solidFill>
                      <a:prstClr val="black"/>
                    </a:solidFill>
                    <a:latin typeface="宋体" charset="-122"/>
                  </a:rPr>
                  <a:t>ON</a:t>
                </a: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位置时，金属棒两端的感应电动势。</a:t>
                </a:r>
                <a:endParaRPr lang="en-US" altLang="zh-CN" sz="32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3200" dirty="0"/>
                  <a:t>解</a:t>
                </a:r>
                <a:r>
                  <a:rPr lang="zh-CN" altLang="en-US" sz="3200" dirty="0" smtClean="0"/>
                  <a:t>：可用动生电动势特有方法：</a:t>
                </a:r>
                <a:endParaRPr lang="en-US" altLang="zh-CN" sz="3200" dirty="0" smtClean="0"/>
              </a:p>
              <a:p>
                <a:pPr indent="627063">
                  <a:spcAft>
                    <a:spcPts val="600"/>
                  </a:spcAft>
                </a:pPr>
                <a:endParaRPr lang="en-US" altLang="zh-CN" sz="5400" dirty="0"/>
              </a:p>
              <a:p>
                <a:pPr indent="808038">
                  <a:spcAft>
                    <a:spcPts val="600"/>
                  </a:spcAft>
                </a:pPr>
                <a:r>
                  <a:rPr lang="zh-CN" altLang="en-US" sz="3200" dirty="0" smtClean="0"/>
                  <a:t>载</a:t>
                </a:r>
                <a:r>
                  <a:rPr lang="zh-CN" altLang="en-US" sz="3200" dirty="0"/>
                  <a:t>流直导线产生的磁</a:t>
                </a:r>
                <a:r>
                  <a:rPr lang="zh-CN" altLang="en-US" sz="3200" dirty="0" smtClean="0"/>
                  <a:t>感矢</a:t>
                </a:r>
                <a:endParaRPr lang="en-US" altLang="zh-CN" sz="3200" dirty="0" smtClean="0"/>
              </a:p>
              <a:p>
                <a:pPr indent="808038">
                  <a:spcAft>
                    <a:spcPts val="600"/>
                  </a:spcAft>
                </a:pPr>
                <a:r>
                  <a:rPr lang="zh-CN" altLang="en-US" sz="3200" dirty="0" smtClean="0"/>
                  <a:t>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3200" dirty="0"/>
                  <a:t>的数值</a:t>
                </a:r>
                <a:r>
                  <a:rPr lang="zh-CN" altLang="en-US" sz="3200" dirty="0" smtClean="0"/>
                  <a:t>为：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/>
                      </a:rPr>
                      <m:t>𝐵</m:t>
                    </m:r>
                    <m:r>
                      <a:rPr lang="en-US" altLang="zh-CN" sz="3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36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3600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3600" i="1">
                            <a:latin typeface="Cambria Math"/>
                          </a:rPr>
                          <m:t>𝐼</m:t>
                        </m:r>
                      </m:num>
                      <m:den>
                        <m:r>
                          <a:rPr lang="en-US" altLang="zh-CN" sz="3600" i="1">
                            <a:latin typeface="Cambria Math"/>
                          </a:rPr>
                          <m:t>2</m:t>
                        </m:r>
                        <m:r>
                          <a:rPr lang="zh-CN" altLang="en-US" sz="3600" i="1">
                            <a:latin typeface="Cambria Math"/>
                          </a:rPr>
                          <m:t>𝜋</m:t>
                        </m:r>
                        <m:r>
                          <a:rPr lang="en-US" altLang="zh-CN" sz="3600" b="0" i="1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endParaRPr lang="en-US" altLang="zh-CN" sz="36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CN" sz="3200" dirty="0" smtClean="0">
                  <a:solidFill>
                    <a:prstClr val="black"/>
                  </a:solidFill>
                  <a:latin typeface="宋体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8760"/>
                <a:ext cx="9144000" cy="5541966"/>
              </a:xfrm>
              <a:prstGeom prst="rect">
                <a:avLst/>
              </a:prstGeom>
              <a:blipFill rotWithShape="1">
                <a:blip r:embed="rId4"/>
                <a:stretch>
                  <a:fillRect l="-1667" t="-1760" r="-1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6109679" y="3770492"/>
            <a:ext cx="0" cy="2592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109679" y="4562580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961036" y="3842500"/>
            <a:ext cx="72008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148183"/>
              </p:ext>
            </p:extLst>
          </p:nvPr>
        </p:nvGraphicFramePr>
        <p:xfrm>
          <a:off x="7084071" y="4455431"/>
          <a:ext cx="264797" cy="31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3" name="公式" r:id="rId5" imgW="139680" imgH="164880" progId="Equation.3">
                  <p:embed/>
                </p:oleObj>
              </mc:Choice>
              <mc:Fallback>
                <p:oleObj name="公式" r:id="rId5" imgW="1396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84071" y="4455431"/>
                        <a:ext cx="264797" cy="312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268664"/>
              </p:ext>
            </p:extLst>
          </p:nvPr>
        </p:nvGraphicFramePr>
        <p:xfrm>
          <a:off x="5688124" y="4611297"/>
          <a:ext cx="24130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4" name="公式" r:id="rId7" imgW="126720" imgH="164880" progId="Equation.3">
                  <p:embed/>
                </p:oleObj>
              </mc:Choice>
              <mc:Fallback>
                <p:oleObj name="公式" r:id="rId7" imgW="126720" imgH="164880" progId="Equation.3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124" y="4611297"/>
                        <a:ext cx="24130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箭头连接符 22"/>
          <p:cNvCxnSpPr/>
          <p:nvPr/>
        </p:nvCxnSpPr>
        <p:spPr>
          <a:xfrm>
            <a:off x="6685743" y="4778604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6212283" y="4778604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141548"/>
              </p:ext>
            </p:extLst>
          </p:nvPr>
        </p:nvGraphicFramePr>
        <p:xfrm>
          <a:off x="6426654" y="4434878"/>
          <a:ext cx="285874" cy="46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5" name="公式" r:id="rId9" imgW="139680" imgH="228600" progId="Equation.3">
                  <p:embed/>
                </p:oleObj>
              </mc:Choice>
              <mc:Fallback>
                <p:oleObj name="公式" r:id="rId9" imgW="1396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26654" y="4434878"/>
                        <a:ext cx="285874" cy="46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75587"/>
              </p:ext>
            </p:extLst>
          </p:nvPr>
        </p:nvGraphicFramePr>
        <p:xfrm>
          <a:off x="6853349" y="5403459"/>
          <a:ext cx="29051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6" name="公式" r:id="rId11" imgW="152280" imgH="177480" progId="Equation.3">
                  <p:embed/>
                </p:oleObj>
              </mc:Choice>
              <mc:Fallback>
                <p:oleObj name="公式" r:id="rId11" imgW="152280" imgH="177480" progId="Equation.3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3349" y="5403459"/>
                        <a:ext cx="29051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179922"/>
              </p:ext>
            </p:extLst>
          </p:nvPr>
        </p:nvGraphicFramePr>
        <p:xfrm>
          <a:off x="7139099" y="3612759"/>
          <a:ext cx="3873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7" name="公式" r:id="rId13" imgW="203040" imgH="164880" progId="Equation.3">
                  <p:embed/>
                </p:oleObj>
              </mc:Choice>
              <mc:Fallback>
                <p:oleObj name="公式" r:id="rId13" imgW="203040" imgH="164880" progId="Equation.3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9099" y="3612759"/>
                        <a:ext cx="38735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/>
          <p:cNvSpPr/>
          <p:nvPr/>
        </p:nvSpPr>
        <p:spPr>
          <a:xfrm>
            <a:off x="6961036" y="5282660"/>
            <a:ext cx="1740931" cy="72008"/>
          </a:xfrm>
          <a:prstGeom prst="rect">
            <a:avLst/>
          </a:prstGeom>
          <a:pattFill prst="dashHorz">
            <a:fgClr>
              <a:schemeClr val="accent1"/>
            </a:fgClr>
            <a:bgClr>
              <a:schemeClr val="bg1"/>
            </a:bgClr>
          </a:patt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环形箭头 39"/>
          <p:cNvSpPr/>
          <p:nvPr/>
        </p:nvSpPr>
        <p:spPr>
          <a:xfrm>
            <a:off x="7488324" y="3847647"/>
            <a:ext cx="648072" cy="76948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84976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915606"/>
              </p:ext>
            </p:extLst>
          </p:nvPr>
        </p:nvGraphicFramePr>
        <p:xfrm>
          <a:off x="8305923" y="5418230"/>
          <a:ext cx="304924" cy="304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8" name="公式" r:id="rId15" imgW="177480" imgH="177480" progId="Equation.3">
                  <p:embed/>
                </p:oleObj>
              </mc:Choice>
              <mc:Fallback>
                <p:oleObj name="公式" r:id="rId15" imgW="1774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305923" y="5418230"/>
                        <a:ext cx="304924" cy="304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549549"/>
              </p:ext>
            </p:extLst>
          </p:nvPr>
        </p:nvGraphicFramePr>
        <p:xfrm>
          <a:off x="8039014" y="3714850"/>
          <a:ext cx="290513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9" name="Equation" r:id="rId17" imgW="152280" imgH="139680" progId="Equation.DSMT4">
                  <p:embed/>
                </p:oleObj>
              </mc:Choice>
              <mc:Fallback>
                <p:oleObj name="Equation" r:id="rId17" imgW="152280" imgH="139680" progId="Equation.DSMT4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9014" y="3714850"/>
                        <a:ext cx="290513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511"/>
              </p:ext>
            </p:extLst>
          </p:nvPr>
        </p:nvGraphicFramePr>
        <p:xfrm>
          <a:off x="1727684" y="3925552"/>
          <a:ext cx="272415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0" name="Equation" r:id="rId19" imgW="1041120" imgH="291960" progId="Equation.DSMT4">
                  <p:embed/>
                </p:oleObj>
              </mc:Choice>
              <mc:Fallback>
                <p:oleObj name="Equation" r:id="rId19" imgW="1041120" imgH="29196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684" y="3925552"/>
                        <a:ext cx="2724150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51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7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764704"/>
                <a:ext cx="8208912" cy="583264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3000" dirty="0" smtClean="0"/>
                  <a:t>OM</a:t>
                </a:r>
                <a:r>
                  <a:rPr lang="zh-CN" altLang="en-US" sz="3000" dirty="0" smtClean="0"/>
                  <a:t>位置</a:t>
                </a:r>
                <a:r>
                  <a:rPr lang="zh-CN" altLang="en-US" sz="3000" dirty="0"/>
                  <a:t>：</a:t>
                </a:r>
                <a:endParaRPr lang="en-US" altLang="zh-CN" sz="30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000" i="1" smtClean="0">
                          <a:latin typeface="Cambria Math"/>
                        </a:rPr>
                        <m:t>𝜀</m:t>
                      </m:r>
                      <m:r>
                        <a:rPr lang="en-US" altLang="zh-CN" sz="3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3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000" b="0" i="1" smtClean="0">
                              <a:latin typeface="Cambria Math"/>
                            </a:rPr>
                            <m:t>𝑂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3000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zh-CN" altLang="en-US" sz="30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3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300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300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zh-CN" sz="30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altLang="zh-CN" sz="3000" b="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CN" sz="3000" b="0" i="1" smtClean="0">
                          <a:latin typeface="Cambria Math"/>
                          <a:ea typeface="Cambria Math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altLang="zh-CN" sz="3000" b="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𝑂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p>
                        <m:e>
                          <m:r>
                            <a:rPr lang="zh-CN" altLang="en-US" sz="30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𝑦𝐵𝑑𝑦</m:t>
                          </m:r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zh-CN" altLang="en-US" sz="30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3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30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3000" b="0" i="1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zh-CN" sz="3000" b="0" i="1" smtClean="0">
                              <a:latin typeface="Cambria Math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3000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altLang="zh-CN" sz="3000" b="0" i="1" smtClean="0">
                          <a:latin typeface="Cambria Math"/>
                          <a:ea typeface="Cambria Math"/>
                        </a:rPr>
                        <m:t>𝜔</m:t>
                      </m:r>
                      <m:sSup>
                        <m:sSupPr>
                          <m:ctrl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3000" dirty="0" smtClean="0"/>
              </a:p>
              <a:p>
                <a:pPr marL="0" indent="0">
                  <a:buNone/>
                </a:pPr>
                <a:r>
                  <a:rPr lang="en-US" altLang="zh-CN" sz="3000" dirty="0" smtClean="0"/>
                  <a:t>ON</a:t>
                </a:r>
                <a:r>
                  <a:rPr lang="zh-CN" altLang="en-US" sz="3000" dirty="0" smtClean="0"/>
                  <a:t>位置：</a:t>
                </a:r>
                <a:endParaRPr lang="en-US" altLang="zh-CN" sz="30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000" i="1" smtClean="0">
                          <a:latin typeface="Cambria Math"/>
                        </a:rPr>
                        <m:t>𝜀</m:t>
                      </m:r>
                      <m:r>
                        <a:rPr lang="en-US" altLang="zh-CN" sz="3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3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000" b="0" i="1" smtClean="0">
                              <a:latin typeface="Cambria Math"/>
                            </a:rPr>
                            <m:t>𝑂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3000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sz="30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3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  <m:r>
                            <a:rPr lang="en-US" altLang="zh-CN" sz="30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altLang="zh-CN" sz="30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CN" sz="3000" b="0" i="1" smtClean="0">
                          <a:latin typeface="Cambria Math"/>
                          <a:ea typeface="Cambria Math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e>
                      </m:acc>
                      <m:r>
                        <a:rPr lang="en-US" altLang="zh-CN" sz="30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𝑂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p>
                        <m:e>
                          <m:r>
                            <a:rPr lang="zh-CN" altLang="en-US" sz="30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3000" i="1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zh-CN" altLang="en-US" sz="30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0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000" b="0" i="1" smtClean="0"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3000" b="0" i="1" smtClean="0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30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altLang="zh-CN" sz="30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CN" sz="3000" b="0" i="1" smtClean="0">
                          <a:latin typeface="Cambria Math"/>
                          <a:ea typeface="Cambria Math"/>
                        </a:rPr>
                        <m:t>𝑑𝑥</m:t>
                      </m:r>
                    </m:oMath>
                  </m:oMathPara>
                </a14:m>
                <a:endParaRPr lang="en-US" altLang="zh-CN" sz="3000" b="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30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zh-CN" altLang="en-US" sz="30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𝑂</m:t>
                          </m:r>
                        </m:sub>
                        <m:sup>
                          <m:r>
                            <a:rPr lang="en-US" altLang="zh-CN" sz="3000" b="0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30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CN" sz="3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nary>
                      <m:r>
                        <a:rPr lang="en-US" altLang="zh-CN" sz="3000" b="0" i="1" smtClean="0">
                          <a:latin typeface="Cambria Math"/>
                          <a:ea typeface="Cambria Math"/>
                        </a:rPr>
                        <m:t>𝑑𝑥</m:t>
                      </m:r>
                      <m:r>
                        <a:rPr lang="en-US" altLang="zh-CN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3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00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3000" i="1">
                              <a:latin typeface="Cambria Math"/>
                            </a:rPr>
                            <m:t>𝜔</m:t>
                          </m:r>
                          <m:r>
                            <a:rPr lang="en-US" altLang="zh-CN" sz="3000" i="1">
                              <a:latin typeface="Cambria Math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3000" i="1">
                              <a:latin typeface="Cambria Math"/>
                            </a:rPr>
                            <m:t>2</m:t>
                          </m:r>
                          <m:r>
                            <a:rPr lang="zh-CN" altLang="en-US" sz="3000" i="1">
                              <a:latin typeface="Cambria Math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3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3000" i="1">
                              <a:latin typeface="Cambria Math"/>
                            </a:rPr>
                            <m:t>𝐿</m:t>
                          </m:r>
                          <m:r>
                            <a:rPr lang="en-US" altLang="zh-CN" sz="3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3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00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3000" i="1">
                                  <a:latin typeface="Cambria Math"/>
                                </a:rPr>
                                <m:t>(1+</m:t>
                              </m:r>
                              <m:f>
                                <m:fPr>
                                  <m:ctrlPr>
                                    <a:rPr lang="en-US" altLang="zh-CN" sz="3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000" i="1">
                                      <a:latin typeface="Cambria Math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3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30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3000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3000" dirty="0" smtClean="0"/>
              </a:p>
              <a:p>
                <a:pPr marL="0" indent="0">
                  <a:buNone/>
                </a:pPr>
                <a:r>
                  <a:rPr lang="zh-CN" altLang="en-US" sz="3000" dirty="0" smtClean="0"/>
                  <a:t>方向：</a:t>
                </a:r>
                <a:r>
                  <a:rPr lang="en-US" altLang="zh-CN" sz="3000" dirty="0" smtClean="0"/>
                  <a:t>O</a:t>
                </a:r>
                <a14:m>
                  <m:oMath xmlns:m="http://schemas.openxmlformats.org/officeDocument/2006/math">
                    <m:r>
                      <a:rPr lang="en-US" altLang="zh-CN" sz="300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CN" sz="3000" dirty="0" smtClean="0"/>
                  <a:t>M</a:t>
                </a:r>
                <a:r>
                  <a:rPr lang="zh-CN" altLang="en-US" sz="3000" dirty="0" smtClean="0"/>
                  <a:t>、</a:t>
                </a:r>
                <a:r>
                  <a:rPr lang="en-US" altLang="zh-CN" sz="3000" dirty="0" smtClean="0"/>
                  <a:t>O</a:t>
                </a:r>
                <a:r>
                  <a:rPr lang="en-US" altLang="zh-CN" sz="3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CN" sz="3000" dirty="0" smtClean="0"/>
                  <a:t>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764704"/>
                <a:ext cx="8208912" cy="5832648"/>
              </a:xfrm>
              <a:blipFill rotWithShape="1">
                <a:blip r:embed="rId4"/>
                <a:stretch>
                  <a:fillRect l="-1783" t="-1776" b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>
          <a:xfrm>
            <a:off x="5796136" y="863514"/>
            <a:ext cx="0" cy="21962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5796136" y="1655602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395465" y="1115542"/>
            <a:ext cx="72008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431469" y="1421576"/>
            <a:ext cx="0" cy="3240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6" idx="0"/>
          </p:cNvCxnSpPr>
          <p:nvPr/>
        </p:nvCxnSpPr>
        <p:spPr>
          <a:xfrm flipV="1">
            <a:off x="6431469" y="836712"/>
            <a:ext cx="0" cy="278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89139"/>
              </p:ext>
            </p:extLst>
          </p:nvPr>
        </p:nvGraphicFramePr>
        <p:xfrm>
          <a:off x="5963387" y="2216791"/>
          <a:ext cx="264797" cy="31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68" name="公式" r:id="rId5" imgW="139680" imgH="164880" progId="Equation.3">
                  <p:embed/>
                </p:oleObj>
              </mc:Choice>
              <mc:Fallback>
                <p:oleObj name="公式" r:id="rId5" imgW="1396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387" y="2216791"/>
                        <a:ext cx="264797" cy="312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903999"/>
              </p:ext>
            </p:extLst>
          </p:nvPr>
        </p:nvGraphicFramePr>
        <p:xfrm>
          <a:off x="5374581" y="1704319"/>
          <a:ext cx="24130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69" name="公式" r:id="rId7" imgW="126720" imgH="164880" progId="Equation.3">
                  <p:embed/>
                </p:oleObj>
              </mc:Choice>
              <mc:Fallback>
                <p:oleObj name="公式" r:id="rId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4581" y="1704319"/>
                        <a:ext cx="24130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>
          <a:xfrm>
            <a:off x="6192180" y="205164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5796136" y="2051646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78620"/>
              </p:ext>
            </p:extLst>
          </p:nvPr>
        </p:nvGraphicFramePr>
        <p:xfrm>
          <a:off x="5942310" y="1707920"/>
          <a:ext cx="285874" cy="46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0" name="公式" r:id="rId9" imgW="139680" imgH="228600" progId="Equation.3">
                  <p:embed/>
                </p:oleObj>
              </mc:Choice>
              <mc:Fallback>
                <p:oleObj name="公式" r:id="rId9" imgW="1396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42310" y="1707920"/>
                        <a:ext cx="285874" cy="46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6467473" y="1583594"/>
            <a:ext cx="4447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242757"/>
              </p:ext>
            </p:extLst>
          </p:nvPr>
        </p:nvGraphicFramePr>
        <p:xfrm>
          <a:off x="6287778" y="2676501"/>
          <a:ext cx="29051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1" name="公式" r:id="rId11" imgW="152280" imgH="177480" progId="Equation.3">
                  <p:embed/>
                </p:oleObj>
              </mc:Choice>
              <mc:Fallback>
                <p:oleObj name="公式" r:id="rId11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7778" y="2676501"/>
                        <a:ext cx="29051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024950"/>
              </p:ext>
            </p:extLst>
          </p:nvPr>
        </p:nvGraphicFramePr>
        <p:xfrm>
          <a:off x="6573528" y="885801"/>
          <a:ext cx="3873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2" name="公式" r:id="rId13" imgW="203040" imgH="164880" progId="Equation.3">
                  <p:embed/>
                </p:oleObj>
              </mc:Choice>
              <mc:Fallback>
                <p:oleObj name="公式" r:id="rId13" imgW="20304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3528" y="885801"/>
                        <a:ext cx="38735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820036"/>
              </p:ext>
            </p:extLst>
          </p:nvPr>
        </p:nvGraphicFramePr>
        <p:xfrm>
          <a:off x="6120172" y="836712"/>
          <a:ext cx="2667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3" name="公式" r:id="rId15" imgW="139680" imgH="164880" progId="Equation.3">
                  <p:embed/>
                </p:oleObj>
              </mc:Choice>
              <mc:Fallback>
                <p:oleObj name="公式" r:id="rId1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172" y="836712"/>
                        <a:ext cx="26670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939836"/>
              </p:ext>
            </p:extLst>
          </p:nvPr>
        </p:nvGraphicFramePr>
        <p:xfrm>
          <a:off x="5925828" y="1385864"/>
          <a:ext cx="3873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4" name="公式" r:id="rId17" imgW="203040" imgH="203040" progId="Equation.3">
                  <p:embed/>
                </p:oleObj>
              </mc:Choice>
              <mc:Fallback>
                <p:oleObj name="公式" r:id="rId17" imgW="20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5828" y="1385864"/>
                        <a:ext cx="3873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982428"/>
              </p:ext>
            </p:extLst>
          </p:nvPr>
        </p:nvGraphicFramePr>
        <p:xfrm>
          <a:off x="6984268" y="1394359"/>
          <a:ext cx="3048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5" name="Equation" r:id="rId19" imgW="126720" imgH="164880" progId="Equation.DSMT4">
                  <p:embed/>
                </p:oleObj>
              </mc:Choice>
              <mc:Fallback>
                <p:oleObj name="Equation" r:id="rId19" imgW="126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984268" y="1394359"/>
                        <a:ext cx="304800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6395465" y="2555702"/>
            <a:ext cx="1740931" cy="72008"/>
          </a:xfrm>
          <a:prstGeom prst="rect">
            <a:avLst/>
          </a:prstGeom>
          <a:pattFill prst="dashHorz">
            <a:fgClr>
              <a:schemeClr val="accent1"/>
            </a:fgClr>
            <a:bgClr>
              <a:schemeClr val="bg1"/>
            </a:bgClr>
          </a:patt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环形箭头 20"/>
          <p:cNvSpPr/>
          <p:nvPr/>
        </p:nvSpPr>
        <p:spPr>
          <a:xfrm>
            <a:off x="7128284" y="1210153"/>
            <a:ext cx="648072" cy="76948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84976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927751"/>
              </p:ext>
            </p:extLst>
          </p:nvPr>
        </p:nvGraphicFramePr>
        <p:xfrm>
          <a:off x="7740352" y="2691272"/>
          <a:ext cx="304924" cy="304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6" name="公式" r:id="rId21" imgW="177480" imgH="177480" progId="Equation.3">
                  <p:embed/>
                </p:oleObj>
              </mc:Choice>
              <mc:Fallback>
                <p:oleObj name="公式" r:id="rId21" imgW="1774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740352" y="2691272"/>
                        <a:ext cx="304924" cy="304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箭头连接符 22"/>
          <p:cNvCxnSpPr>
            <a:stCxn id="20" idx="3"/>
          </p:cNvCxnSpPr>
          <p:nvPr/>
        </p:nvCxnSpPr>
        <p:spPr>
          <a:xfrm>
            <a:off x="8136396" y="259170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25580"/>
              </p:ext>
            </p:extLst>
          </p:nvPr>
        </p:nvGraphicFramePr>
        <p:xfrm>
          <a:off x="8130865" y="2711426"/>
          <a:ext cx="242888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7" name="公式" r:id="rId23" imgW="126720" imgH="139680" progId="Equation.3">
                  <p:embed/>
                </p:oleObj>
              </mc:Choice>
              <mc:Fallback>
                <p:oleObj name="公式" r:id="rId2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0865" y="2711426"/>
                        <a:ext cx="242888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103245"/>
              </p:ext>
            </p:extLst>
          </p:nvPr>
        </p:nvGraphicFramePr>
        <p:xfrm>
          <a:off x="7678974" y="1077356"/>
          <a:ext cx="290513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8" name="Equation" r:id="rId25" imgW="152280" imgH="139680" progId="Equation.DSMT4">
                  <p:embed/>
                </p:oleObj>
              </mc:Choice>
              <mc:Fallback>
                <p:oleObj name="Equation" r:id="rId25" imgW="1522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974" y="1077356"/>
                        <a:ext cx="290513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连接符 25"/>
          <p:cNvCxnSpPr/>
          <p:nvPr/>
        </p:nvCxnSpPr>
        <p:spPr>
          <a:xfrm rot="5400000">
            <a:off x="7254298" y="2429688"/>
            <a:ext cx="0" cy="3240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78011"/>
              </p:ext>
            </p:extLst>
          </p:nvPr>
        </p:nvGraphicFramePr>
        <p:xfrm>
          <a:off x="7128284" y="2988506"/>
          <a:ext cx="3048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9" name="Equation" r:id="rId27" imgW="126720" imgH="164880" progId="Equation.DSMT4">
                  <p:embed/>
                </p:oleObj>
              </mc:Choice>
              <mc:Fallback>
                <p:oleObj name="Equation" r:id="rId27" imgW="126720" imgH="16488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8284" y="2988506"/>
                        <a:ext cx="3048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直接箭头连接符 26"/>
          <p:cNvCxnSpPr/>
          <p:nvPr/>
        </p:nvCxnSpPr>
        <p:spPr>
          <a:xfrm rot="5400000">
            <a:off x="7049906" y="2801360"/>
            <a:ext cx="4447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923792"/>
              </p:ext>
            </p:extLst>
          </p:nvPr>
        </p:nvGraphicFramePr>
        <p:xfrm>
          <a:off x="6408204" y="1547590"/>
          <a:ext cx="334962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80" name="Equation" r:id="rId29" imgW="139680" imgH="164880" progId="Equation.DSMT4">
                  <p:embed/>
                </p:oleObj>
              </mc:Choice>
              <mc:Fallback>
                <p:oleObj name="Equation" r:id="rId29" imgW="139680" imgH="16488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204" y="1547590"/>
                        <a:ext cx="334962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687253"/>
              </p:ext>
            </p:extLst>
          </p:nvPr>
        </p:nvGraphicFramePr>
        <p:xfrm>
          <a:off x="7272300" y="2591706"/>
          <a:ext cx="3048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81" name="Equation" r:id="rId31" imgW="126720" imgH="139680" progId="Equation.DSMT4">
                  <p:embed/>
                </p:oleObj>
              </mc:Choice>
              <mc:Fallback>
                <p:oleObj name="Equation" r:id="rId31" imgW="126720" imgH="13968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2300" y="2591706"/>
                        <a:ext cx="3048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54862"/>
              </p:ext>
            </p:extLst>
          </p:nvPr>
        </p:nvGraphicFramePr>
        <p:xfrm>
          <a:off x="7090346" y="2255156"/>
          <a:ext cx="36353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82" name="Equation" r:id="rId33" imgW="190440" imgH="177480" progId="Equation.DSMT4">
                  <p:embed/>
                </p:oleObj>
              </mc:Choice>
              <mc:Fallback>
                <p:oleObj name="Equation" r:id="rId33" imgW="190440" imgH="17748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0346" y="2255156"/>
                        <a:ext cx="36353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763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1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98376" y="404664"/>
            <a:ext cx="814724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本章目录</a:t>
            </a:r>
          </a:p>
        </p:txBody>
      </p:sp>
      <p:sp>
        <p:nvSpPr>
          <p:cNvPr id="5" name="Text Box 14"/>
          <p:cNvSpPr txBox="1">
            <a:spLocks noGrp="1" noChangeArrowheads="1"/>
          </p:cNvSpPr>
          <p:nvPr>
            <p:ph idx="1"/>
          </p:nvPr>
        </p:nvSpPr>
        <p:spPr bwMode="auto">
          <a:xfrm>
            <a:off x="179388" y="1340768"/>
            <a:ext cx="82090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§5.1 </a:t>
            </a: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法拉</a:t>
            </a:r>
            <a:r>
              <a:rPr lang="zh-CN" altLang="en-US" sz="36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第与楞次定律</a:t>
            </a:r>
            <a:endParaRPr kumimoji="0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79512" y="2062589"/>
            <a:ext cx="83529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§5.2 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动生与涡旋电动势</a:t>
            </a:r>
            <a:endParaRPr lang="zh-CN" altLang="en-US" sz="3600" b="1" kern="0" dirty="0">
              <a:solidFill>
                <a:prstClr val="black">
                  <a:lumMod val="95000"/>
                  <a:lumOff val="5000"/>
                </a:prstClr>
              </a:solidFill>
              <a:latin typeface="宋体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79512" y="2854677"/>
            <a:ext cx="8208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§</a:t>
            </a: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5.3 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线圈电感与电感储能</a:t>
            </a:r>
            <a:endParaRPr lang="zh-CN" altLang="en-US" sz="3600" b="1" kern="0" dirty="0">
              <a:solidFill>
                <a:prstClr val="black">
                  <a:lumMod val="95000"/>
                  <a:lumOff val="5000"/>
                </a:prstClr>
              </a:solidFill>
              <a:latin typeface="宋体"/>
            </a:endParaRP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 rot="10800000" flipV="1">
            <a:off x="-36511" y="3646764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kern="0" dirty="0">
                <a:solidFill>
                  <a:prstClr val="black">
                    <a:lumMod val="95000"/>
                    <a:lumOff val="5000"/>
                  </a:prstClr>
                </a:solidFill>
              </a:rPr>
              <a:t>  </a:t>
            </a: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§</a:t>
            </a: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5.4 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电磁感应的应用</a:t>
            </a:r>
            <a:endParaRPr lang="zh-CN" altLang="en-US" sz="3600" b="1" kern="0" dirty="0">
              <a:solidFill>
                <a:prstClr val="black">
                  <a:lumMod val="95000"/>
                  <a:lumOff val="5000"/>
                </a:prstClr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360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r>
                  <a:rPr lang="zh-CN" altLang="en-US" dirty="0"/>
                  <a:t>如</a:t>
                </a:r>
                <a:r>
                  <a:rPr lang="zh-CN" altLang="en-US" dirty="0" smtClean="0"/>
                  <a:t>图，</a:t>
                </a:r>
                <a:r>
                  <a:rPr lang="zh-CN" altLang="en-US" dirty="0"/>
                  <a:t>长直</a:t>
                </a:r>
                <a:r>
                  <a:rPr lang="zh-CN" altLang="en-US" dirty="0" smtClean="0"/>
                  <a:t>螺线管半径为</a:t>
                </a:r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，管内均匀磁感矢量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垂直纸面向里，已知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zh-CN" altLang="en-US" b="0" i="1" smtClean="0">
                        <a:latin typeface="Cambria Math"/>
                      </a:rPr>
                      <m:t>是</m:t>
                    </m:r>
                    <m:r>
                      <a:rPr lang="zh-CN" altLang="en-US" i="1">
                        <a:latin typeface="Cambria Math"/>
                      </a:rPr>
                      <m:t>常数</m:t>
                    </m:r>
                  </m:oMath>
                </a14:m>
                <a:r>
                  <a:rPr lang="zh-CN" altLang="en-US" dirty="0" smtClean="0"/>
                  <a:t>，求管内外的涡旋电场分布。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解</a:t>
                </a:r>
                <a:r>
                  <a:rPr lang="zh-CN" altLang="en-US" dirty="0" smtClean="0">
                    <a:sym typeface="Wingdings" pitchFamily="2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  <a:sym typeface="Wingdings" pitchFamily="2" charset="2"/>
                      </a:rPr>
                      <m:t>𝑟</m:t>
                    </m:r>
                  </m:oMath>
                </a14:m>
                <a:r>
                  <a:rPr lang="zh-CN" altLang="en-US" dirty="0" smtClean="0"/>
                  <a:t>为闭合回路半径，由于螺</a:t>
                </a:r>
                <a:endParaRPr lang="en-US" altLang="zh-CN" dirty="0" smtClean="0"/>
              </a:p>
              <a:p>
                <a:pPr marL="0" indent="627063">
                  <a:buNone/>
                </a:pPr>
                <a:r>
                  <a:rPr lang="zh-CN" altLang="en-US" dirty="0" smtClean="0"/>
                  <a:t>线管的对称性，可知涡旋电</a:t>
                </a:r>
                <a:endParaRPr lang="en-US" altLang="zh-CN" dirty="0" smtClean="0"/>
              </a:p>
              <a:p>
                <a:pPr marL="0" indent="627063">
                  <a:buNone/>
                </a:pPr>
                <a:r>
                  <a:rPr lang="zh-CN" altLang="en-US" dirty="0" smtClean="0"/>
                  <a:t>场也是对称的，其电力线为</a:t>
                </a:r>
                <a:endParaRPr lang="en-US" altLang="zh-CN" dirty="0" smtClean="0"/>
              </a:p>
              <a:p>
                <a:pPr marL="0" indent="627063">
                  <a:buNone/>
                </a:pPr>
                <a:r>
                  <a:rPr lang="zh-CN" altLang="en-US" dirty="0" smtClean="0"/>
                  <a:t>同心的圆周，在同一圆周上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/>
                          </a:rPr>
                          <m:t>涡旋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的大小</a:t>
                </a:r>
                <a:endParaRPr lang="en-US" altLang="zh-CN" dirty="0" smtClean="0"/>
              </a:p>
              <a:p>
                <a:pPr marL="0" indent="627063">
                  <a:buNone/>
                </a:pPr>
                <a:r>
                  <a:rPr lang="zh-CN" altLang="en-US" dirty="0" smtClean="0"/>
                  <a:t>相等方向沿切线方向。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1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>
          <a:xfrm>
            <a:off x="6010412" y="2024844"/>
            <a:ext cx="2304256" cy="22322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514468" y="2528900"/>
            <a:ext cx="1296144" cy="122413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endCxn id="4" idx="5"/>
          </p:cNvCxnSpPr>
          <p:nvPr/>
        </p:nvCxnSpPr>
        <p:spPr>
          <a:xfrm>
            <a:off x="7162540" y="3104965"/>
            <a:ext cx="458256" cy="46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181689"/>
              </p:ext>
            </p:extLst>
          </p:nvPr>
        </p:nvGraphicFramePr>
        <p:xfrm>
          <a:off x="7168909" y="3339365"/>
          <a:ext cx="273174" cy="303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6" name="公式" r:id="rId5" imgW="114120" imgH="126720" progId="Equation.3">
                  <p:embed/>
                </p:oleObj>
              </mc:Choice>
              <mc:Fallback>
                <p:oleObj name="公式" r:id="rId5" imgW="11412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8909" y="3339365"/>
                        <a:ext cx="273174" cy="303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 flipV="1">
            <a:off x="7162540" y="2528900"/>
            <a:ext cx="1008112" cy="576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643689"/>
              </p:ext>
            </p:extLst>
          </p:nvPr>
        </p:nvGraphicFramePr>
        <p:xfrm>
          <a:off x="7484827" y="2420057"/>
          <a:ext cx="3635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7" name="公式" r:id="rId7" imgW="152280" imgH="164880" progId="Equation.3">
                  <p:embed/>
                </p:oleObj>
              </mc:Choice>
              <mc:Fallback>
                <p:oleObj name="公式" r:id="rId7" imgW="152280" imgH="16488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4827" y="2420057"/>
                        <a:ext cx="36353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593418"/>
              </p:ext>
            </p:extLst>
          </p:nvPr>
        </p:nvGraphicFramePr>
        <p:xfrm>
          <a:off x="7002833" y="2024844"/>
          <a:ext cx="3635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8" name="公式" r:id="rId9" imgW="152280" imgH="190440" progId="Equation.3">
                  <p:embed/>
                </p:oleObj>
              </mc:Choice>
              <mc:Fallback>
                <p:oleObj name="公式" r:id="rId9" imgW="152280" imgH="190440" progId="Equation.3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2833" y="2024844"/>
                        <a:ext cx="3635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071509"/>
              </p:ext>
            </p:extLst>
          </p:nvPr>
        </p:nvGraphicFramePr>
        <p:xfrm>
          <a:off x="6767513" y="2168525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9" name="Equation" r:id="rId11" imgW="114120" imgH="126720" progId="Equation.DSMT4">
                  <p:embed/>
                </p:oleObj>
              </mc:Choice>
              <mc:Fallback>
                <p:oleObj name="Equation" r:id="rId11" imgW="114120" imgH="12672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513" y="2168525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387735"/>
              </p:ext>
            </p:extLst>
          </p:nvPr>
        </p:nvGraphicFramePr>
        <p:xfrm>
          <a:off x="6388262" y="2389200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0" name="Equation" r:id="rId13" imgW="114102" imgH="126780" progId="Equation.DSMT4">
                  <p:embed/>
                </p:oleObj>
              </mc:Choice>
              <mc:Fallback>
                <p:oleObj name="Equation" r:id="rId13" imgW="114102" imgH="1267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262" y="2389200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718974"/>
              </p:ext>
            </p:extLst>
          </p:nvPr>
        </p:nvGraphicFramePr>
        <p:xfrm>
          <a:off x="7774910" y="2389200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1" name="Equation" r:id="rId14" imgW="114102" imgH="126780" progId="Equation.DSMT4">
                  <p:embed/>
                </p:oleObj>
              </mc:Choice>
              <mc:Fallback>
                <p:oleObj name="Equation" r:id="rId14" imgW="114102" imgH="1267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4910" y="2389200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897000"/>
              </p:ext>
            </p:extLst>
          </p:nvPr>
        </p:nvGraphicFramePr>
        <p:xfrm>
          <a:off x="7414184" y="2132856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2" name="Equation" r:id="rId15" imgW="114102" imgH="126780" progId="Equation.DSMT4">
                  <p:embed/>
                </p:oleObj>
              </mc:Choice>
              <mc:Fallback>
                <p:oleObj name="Equation" r:id="rId15" imgW="114102" imgH="1267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4184" y="2132856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1012"/>
              </p:ext>
            </p:extLst>
          </p:nvPr>
        </p:nvGraphicFramePr>
        <p:xfrm>
          <a:off x="6910127" y="2677232"/>
          <a:ext cx="2524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3" name="Equation" r:id="rId16" imgW="114102" imgH="126780" progId="Equation.DSMT4">
                  <p:embed/>
                </p:oleObj>
              </mc:Choice>
              <mc:Fallback>
                <p:oleObj name="Equation" r:id="rId16" imgW="114102" imgH="12678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127" y="2677232"/>
                        <a:ext cx="2524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612921"/>
              </p:ext>
            </p:extLst>
          </p:nvPr>
        </p:nvGraphicFramePr>
        <p:xfrm>
          <a:off x="6228184" y="2763073"/>
          <a:ext cx="2524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4" name="Equation" r:id="rId17" imgW="114102" imgH="126780" progId="Equation.DSMT4">
                  <p:embed/>
                </p:oleObj>
              </mc:Choice>
              <mc:Fallback>
                <p:oleObj name="Equation" r:id="rId17" imgW="114102" imgH="12678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2763073"/>
                        <a:ext cx="2524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896474"/>
              </p:ext>
            </p:extLst>
          </p:nvPr>
        </p:nvGraphicFramePr>
        <p:xfrm>
          <a:off x="6192180" y="3199665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5" name="Equation" r:id="rId18" imgW="114102" imgH="126780" progId="Equation.DSMT4">
                  <p:embed/>
                </p:oleObj>
              </mc:Choice>
              <mc:Fallback>
                <p:oleObj name="Equation" r:id="rId18" imgW="114102" imgH="12678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180" y="3199665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63506"/>
              </p:ext>
            </p:extLst>
          </p:nvPr>
        </p:nvGraphicFramePr>
        <p:xfrm>
          <a:off x="6388262" y="3613336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6" name="Equation" r:id="rId19" imgW="114102" imgH="126780" progId="Equation.DSMT4">
                  <p:embed/>
                </p:oleObj>
              </mc:Choice>
              <mc:Fallback>
                <p:oleObj name="Equation" r:id="rId19" imgW="114102" imgH="12678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262" y="3613336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322250"/>
              </p:ext>
            </p:extLst>
          </p:nvPr>
        </p:nvGraphicFramePr>
        <p:xfrm>
          <a:off x="6768244" y="3059965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7" name="Equation" r:id="rId20" imgW="114102" imgH="126780" progId="Equation.DSMT4">
                  <p:embed/>
                </p:oleObj>
              </mc:Choice>
              <mc:Fallback>
                <p:oleObj name="Equation" r:id="rId20" imgW="114102" imgH="12678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8244" y="3059965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297830"/>
              </p:ext>
            </p:extLst>
          </p:nvPr>
        </p:nvGraphicFramePr>
        <p:xfrm>
          <a:off x="6910128" y="3434065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8" name="Equation" r:id="rId21" imgW="114102" imgH="126780" progId="Equation.DSMT4">
                  <p:embed/>
                </p:oleObj>
              </mc:Choice>
              <mc:Fallback>
                <p:oleObj name="Equation" r:id="rId21" imgW="114102" imgH="12678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128" y="3434065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859136"/>
              </p:ext>
            </p:extLst>
          </p:nvPr>
        </p:nvGraphicFramePr>
        <p:xfrm>
          <a:off x="7918240" y="2816932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9" name="Equation" r:id="rId22" imgW="114102" imgH="126780" progId="Equation.DSMT4">
                  <p:embed/>
                </p:oleObj>
              </mc:Choice>
              <mc:Fallback>
                <p:oleObj name="Equation" r:id="rId22" imgW="114102" imgH="12678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8240" y="2816932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227766"/>
              </p:ext>
            </p:extLst>
          </p:nvPr>
        </p:nvGraphicFramePr>
        <p:xfrm>
          <a:off x="7865815" y="3199665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0" name="Equation" r:id="rId23" imgW="114102" imgH="126780" progId="Equation.DSMT4">
                  <p:embed/>
                </p:oleObj>
              </mc:Choice>
              <mc:Fallback>
                <p:oleObj name="Equation" r:id="rId23" imgW="114102" imgH="12678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5815" y="3199665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931125"/>
              </p:ext>
            </p:extLst>
          </p:nvPr>
        </p:nvGraphicFramePr>
        <p:xfrm>
          <a:off x="7368384" y="2677232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1" name="Equation" r:id="rId24" imgW="114102" imgH="126780" progId="Equation.DSMT4">
                  <p:embed/>
                </p:oleObj>
              </mc:Choice>
              <mc:Fallback>
                <p:oleObj name="Equation" r:id="rId24" imgW="114102" imgH="12678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8384" y="2677232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796688"/>
              </p:ext>
            </p:extLst>
          </p:nvPr>
        </p:nvGraphicFramePr>
        <p:xfrm>
          <a:off x="7684406" y="3562875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2" name="Equation" r:id="rId25" imgW="114102" imgH="126780" progId="Equation.DSMT4">
                  <p:embed/>
                </p:oleObj>
              </mc:Choice>
              <mc:Fallback>
                <p:oleObj name="Equation" r:id="rId25" imgW="114102" imgH="12678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4406" y="3562875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671517"/>
              </p:ext>
            </p:extLst>
          </p:nvPr>
        </p:nvGraphicFramePr>
        <p:xfrm>
          <a:off x="6907119" y="3861048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3" name="Equation" r:id="rId26" imgW="114102" imgH="126780" progId="Equation.DSMT4">
                  <p:embed/>
                </p:oleObj>
              </mc:Choice>
              <mc:Fallback>
                <p:oleObj name="Equation" r:id="rId26" imgW="114102" imgH="12678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7119" y="3861048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623257"/>
              </p:ext>
            </p:extLst>
          </p:nvPr>
        </p:nvGraphicFramePr>
        <p:xfrm>
          <a:off x="7368384" y="3825044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4" name="Equation" r:id="rId27" imgW="114102" imgH="126780" progId="Equation.DSMT4">
                  <p:embed/>
                </p:oleObj>
              </mc:Choice>
              <mc:Fallback>
                <p:oleObj name="Equation" r:id="rId27" imgW="114102" imgH="12678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8384" y="3825044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191792"/>
              </p:ext>
            </p:extLst>
          </p:nvPr>
        </p:nvGraphicFramePr>
        <p:xfrm>
          <a:off x="7416316" y="3059965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5" name="Equation" r:id="rId28" imgW="114102" imgH="126780" progId="Equation.DSMT4">
                  <p:embed/>
                </p:oleObj>
              </mc:Choice>
              <mc:Fallback>
                <p:oleObj name="Equation" r:id="rId28" imgW="114102" imgH="12678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316" y="3059965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06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思路：由法拉第定律求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选定绕行方向：顺时针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磁通量：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电动势：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033621"/>
              </p:ext>
            </p:extLst>
          </p:nvPr>
        </p:nvGraphicFramePr>
        <p:xfrm>
          <a:off x="251520" y="1484784"/>
          <a:ext cx="5112569" cy="956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3" name="公式" r:id="rId5" imgW="1968480" imgH="368280" progId="Equation.3">
                  <p:embed/>
                </p:oleObj>
              </mc:Choice>
              <mc:Fallback>
                <p:oleObj name="公式" r:id="rId5" imgW="1968480" imgH="368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20" y="1484784"/>
                        <a:ext cx="5112569" cy="956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3086"/>
              </p:ext>
            </p:extLst>
          </p:nvPr>
        </p:nvGraphicFramePr>
        <p:xfrm>
          <a:off x="2411760" y="3088246"/>
          <a:ext cx="3352800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4" name="Equation" r:id="rId7" imgW="1231560" imgH="482400" progId="Equation.DSMT4">
                  <p:embed/>
                </p:oleObj>
              </mc:Choice>
              <mc:Fallback>
                <p:oleObj name="Equation" r:id="rId7" imgW="1231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1760" y="3088246"/>
                        <a:ext cx="3352800" cy="1312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/>
          <p:cNvSpPr/>
          <p:nvPr/>
        </p:nvSpPr>
        <p:spPr>
          <a:xfrm>
            <a:off x="6010412" y="836712"/>
            <a:ext cx="2304256" cy="22322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514468" y="1340768"/>
            <a:ext cx="1296144" cy="122413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endCxn id="8" idx="5"/>
          </p:cNvCxnSpPr>
          <p:nvPr/>
        </p:nvCxnSpPr>
        <p:spPr>
          <a:xfrm>
            <a:off x="7162540" y="1916833"/>
            <a:ext cx="458256" cy="46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143259"/>
              </p:ext>
            </p:extLst>
          </p:nvPr>
        </p:nvGraphicFramePr>
        <p:xfrm>
          <a:off x="7168909" y="2151233"/>
          <a:ext cx="273174" cy="303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5" name="公式" r:id="rId9" imgW="114120" imgH="126720" progId="Equation.3">
                  <p:embed/>
                </p:oleObj>
              </mc:Choice>
              <mc:Fallback>
                <p:oleObj name="公式" r:id="rId9" imgW="11412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68909" y="2151233"/>
                        <a:ext cx="273174" cy="303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>
          <a:xfrm flipV="1">
            <a:off x="7162540" y="1340768"/>
            <a:ext cx="1008112" cy="576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719419"/>
              </p:ext>
            </p:extLst>
          </p:nvPr>
        </p:nvGraphicFramePr>
        <p:xfrm>
          <a:off x="7484827" y="1231925"/>
          <a:ext cx="3635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6" name="公式" r:id="rId11" imgW="152280" imgH="164880" progId="Equation.3">
                  <p:embed/>
                </p:oleObj>
              </mc:Choice>
              <mc:Fallback>
                <p:oleObj name="公式" r:id="rId11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4827" y="1231925"/>
                        <a:ext cx="36353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90506"/>
              </p:ext>
            </p:extLst>
          </p:nvPr>
        </p:nvGraphicFramePr>
        <p:xfrm>
          <a:off x="7002833" y="836712"/>
          <a:ext cx="3635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7" name="公式" r:id="rId13" imgW="152280" imgH="190440" progId="Equation.3">
                  <p:embed/>
                </p:oleObj>
              </mc:Choice>
              <mc:Fallback>
                <p:oleObj name="公式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2833" y="836712"/>
                        <a:ext cx="3635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15277"/>
              </p:ext>
            </p:extLst>
          </p:nvPr>
        </p:nvGraphicFramePr>
        <p:xfrm>
          <a:off x="6767513" y="980393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8" name="Equation" r:id="rId15" imgW="114120" imgH="126720" progId="Equation.DSMT4">
                  <p:embed/>
                </p:oleObj>
              </mc:Choice>
              <mc:Fallback>
                <p:oleObj name="Equation" r:id="rId15" imgW="1141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513" y="980393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249174"/>
              </p:ext>
            </p:extLst>
          </p:nvPr>
        </p:nvGraphicFramePr>
        <p:xfrm>
          <a:off x="6388262" y="1201068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9" name="Equation" r:id="rId17" imgW="114102" imgH="126780" progId="Equation.DSMT4">
                  <p:embed/>
                </p:oleObj>
              </mc:Choice>
              <mc:Fallback>
                <p:oleObj name="Equation" r:id="rId17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262" y="1201068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5136"/>
              </p:ext>
            </p:extLst>
          </p:nvPr>
        </p:nvGraphicFramePr>
        <p:xfrm>
          <a:off x="7774910" y="1201068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0" name="Equation" r:id="rId18" imgW="114102" imgH="126780" progId="Equation.DSMT4">
                  <p:embed/>
                </p:oleObj>
              </mc:Choice>
              <mc:Fallback>
                <p:oleObj name="Equation" r:id="rId18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4910" y="1201068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127558"/>
              </p:ext>
            </p:extLst>
          </p:nvPr>
        </p:nvGraphicFramePr>
        <p:xfrm>
          <a:off x="7414184" y="944724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1" name="Equation" r:id="rId19" imgW="114102" imgH="126780" progId="Equation.DSMT4">
                  <p:embed/>
                </p:oleObj>
              </mc:Choice>
              <mc:Fallback>
                <p:oleObj name="Equation" r:id="rId19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4184" y="944724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984270"/>
              </p:ext>
            </p:extLst>
          </p:nvPr>
        </p:nvGraphicFramePr>
        <p:xfrm>
          <a:off x="6910127" y="1489100"/>
          <a:ext cx="2524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2" name="Equation" r:id="rId20" imgW="114102" imgH="126780" progId="Equation.DSMT4">
                  <p:embed/>
                </p:oleObj>
              </mc:Choice>
              <mc:Fallback>
                <p:oleObj name="Equation" r:id="rId20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127" y="1489100"/>
                        <a:ext cx="2524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876201"/>
              </p:ext>
            </p:extLst>
          </p:nvPr>
        </p:nvGraphicFramePr>
        <p:xfrm>
          <a:off x="6228184" y="1574941"/>
          <a:ext cx="2524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3" name="Equation" r:id="rId21" imgW="114102" imgH="126780" progId="Equation.DSMT4">
                  <p:embed/>
                </p:oleObj>
              </mc:Choice>
              <mc:Fallback>
                <p:oleObj name="Equation" r:id="rId21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574941"/>
                        <a:ext cx="2524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679770"/>
              </p:ext>
            </p:extLst>
          </p:nvPr>
        </p:nvGraphicFramePr>
        <p:xfrm>
          <a:off x="6192180" y="2011533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4" name="Equation" r:id="rId22" imgW="114102" imgH="126780" progId="Equation.DSMT4">
                  <p:embed/>
                </p:oleObj>
              </mc:Choice>
              <mc:Fallback>
                <p:oleObj name="Equation" r:id="rId22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180" y="2011533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621703"/>
              </p:ext>
            </p:extLst>
          </p:nvPr>
        </p:nvGraphicFramePr>
        <p:xfrm>
          <a:off x="6388262" y="2425204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5" name="Equation" r:id="rId23" imgW="114102" imgH="126780" progId="Equation.DSMT4">
                  <p:embed/>
                </p:oleObj>
              </mc:Choice>
              <mc:Fallback>
                <p:oleObj name="Equation" r:id="rId23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262" y="2425204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555319"/>
              </p:ext>
            </p:extLst>
          </p:nvPr>
        </p:nvGraphicFramePr>
        <p:xfrm>
          <a:off x="6768244" y="1871833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6" name="Equation" r:id="rId24" imgW="114102" imgH="126780" progId="Equation.DSMT4">
                  <p:embed/>
                </p:oleObj>
              </mc:Choice>
              <mc:Fallback>
                <p:oleObj name="Equation" r:id="rId24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8244" y="1871833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366908"/>
              </p:ext>
            </p:extLst>
          </p:nvPr>
        </p:nvGraphicFramePr>
        <p:xfrm>
          <a:off x="6910128" y="2245933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7" name="Equation" r:id="rId25" imgW="114102" imgH="126780" progId="Equation.DSMT4">
                  <p:embed/>
                </p:oleObj>
              </mc:Choice>
              <mc:Fallback>
                <p:oleObj name="Equation" r:id="rId25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128" y="2245933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452637"/>
              </p:ext>
            </p:extLst>
          </p:nvPr>
        </p:nvGraphicFramePr>
        <p:xfrm>
          <a:off x="7918240" y="1628800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8" name="Equation" r:id="rId26" imgW="114102" imgH="126780" progId="Equation.DSMT4">
                  <p:embed/>
                </p:oleObj>
              </mc:Choice>
              <mc:Fallback>
                <p:oleObj name="Equation" r:id="rId26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8240" y="1628800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021610"/>
              </p:ext>
            </p:extLst>
          </p:nvPr>
        </p:nvGraphicFramePr>
        <p:xfrm>
          <a:off x="7865815" y="2011533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9" name="Equation" r:id="rId27" imgW="114102" imgH="126780" progId="Equation.DSMT4">
                  <p:embed/>
                </p:oleObj>
              </mc:Choice>
              <mc:Fallback>
                <p:oleObj name="Equation" r:id="rId27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5815" y="2011533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805315"/>
              </p:ext>
            </p:extLst>
          </p:nvPr>
        </p:nvGraphicFramePr>
        <p:xfrm>
          <a:off x="7368384" y="1489100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0" name="Equation" r:id="rId28" imgW="114102" imgH="126780" progId="Equation.DSMT4">
                  <p:embed/>
                </p:oleObj>
              </mc:Choice>
              <mc:Fallback>
                <p:oleObj name="Equation" r:id="rId28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8384" y="1489100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565314"/>
              </p:ext>
            </p:extLst>
          </p:nvPr>
        </p:nvGraphicFramePr>
        <p:xfrm>
          <a:off x="7684406" y="2374743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1" name="Equation" r:id="rId29" imgW="114102" imgH="126780" progId="Equation.DSMT4">
                  <p:embed/>
                </p:oleObj>
              </mc:Choice>
              <mc:Fallback>
                <p:oleObj name="Equation" r:id="rId29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4406" y="2374743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601144"/>
              </p:ext>
            </p:extLst>
          </p:nvPr>
        </p:nvGraphicFramePr>
        <p:xfrm>
          <a:off x="6907119" y="2672916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2" name="Equation" r:id="rId30" imgW="114102" imgH="126780" progId="Equation.DSMT4">
                  <p:embed/>
                </p:oleObj>
              </mc:Choice>
              <mc:Fallback>
                <p:oleObj name="Equation" r:id="rId30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7119" y="2672916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098032"/>
              </p:ext>
            </p:extLst>
          </p:nvPr>
        </p:nvGraphicFramePr>
        <p:xfrm>
          <a:off x="7368384" y="2636912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3" name="Equation" r:id="rId31" imgW="114102" imgH="126780" progId="Equation.DSMT4">
                  <p:embed/>
                </p:oleObj>
              </mc:Choice>
              <mc:Fallback>
                <p:oleObj name="Equation" r:id="rId31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8384" y="2636912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494765"/>
              </p:ext>
            </p:extLst>
          </p:nvPr>
        </p:nvGraphicFramePr>
        <p:xfrm>
          <a:off x="7416316" y="1871833"/>
          <a:ext cx="252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4" name="Equation" r:id="rId32" imgW="114102" imgH="126780" progId="Equation.DSMT4">
                  <p:embed/>
                </p:oleObj>
              </mc:Choice>
              <mc:Fallback>
                <p:oleObj name="Equation" r:id="rId32" imgW="114102" imgH="126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316" y="1871833"/>
                        <a:ext cx="252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任意多边形 1"/>
          <p:cNvSpPr/>
          <p:nvPr/>
        </p:nvSpPr>
        <p:spPr>
          <a:xfrm>
            <a:off x="6405201" y="1382233"/>
            <a:ext cx="303943" cy="999460"/>
          </a:xfrm>
          <a:custGeom>
            <a:avLst/>
            <a:gdLst>
              <a:gd name="connsiteX0" fmla="*/ 133822 w 303943"/>
              <a:gd name="connsiteY0" fmla="*/ 999460 h 999460"/>
              <a:gd name="connsiteX1" fmla="*/ 16864 w 303943"/>
              <a:gd name="connsiteY1" fmla="*/ 765544 h 999460"/>
              <a:gd name="connsiteX2" fmla="*/ 6232 w 303943"/>
              <a:gd name="connsiteY2" fmla="*/ 542260 h 999460"/>
              <a:gd name="connsiteX3" fmla="*/ 70027 w 303943"/>
              <a:gd name="connsiteY3" fmla="*/ 265814 h 999460"/>
              <a:gd name="connsiteX4" fmla="*/ 303943 w 303943"/>
              <a:gd name="connsiteY4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943" h="999460">
                <a:moveTo>
                  <a:pt x="133822" y="999460"/>
                </a:moveTo>
                <a:cubicBezTo>
                  <a:pt x="85975" y="920602"/>
                  <a:pt x="38129" y="841744"/>
                  <a:pt x="16864" y="765544"/>
                </a:cubicBezTo>
                <a:cubicBezTo>
                  <a:pt x="-4401" y="689344"/>
                  <a:pt x="-2629" y="625548"/>
                  <a:pt x="6232" y="542260"/>
                </a:cubicBezTo>
                <a:cubicBezTo>
                  <a:pt x="15093" y="458972"/>
                  <a:pt x="20408" y="356191"/>
                  <a:pt x="70027" y="265814"/>
                </a:cubicBezTo>
                <a:cubicBezTo>
                  <a:pt x="119645" y="175437"/>
                  <a:pt x="211794" y="87718"/>
                  <a:pt x="303943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639857"/>
              </p:ext>
            </p:extLst>
          </p:nvPr>
        </p:nvGraphicFramePr>
        <p:xfrm>
          <a:off x="1570038" y="4457972"/>
          <a:ext cx="5219700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5" name="Equation" r:id="rId33" imgW="1917360" imgH="812520" progId="Equation.DSMT4">
                  <p:embed/>
                </p:oleObj>
              </mc:Choice>
              <mc:Fallback>
                <p:oleObj name="Equation" r:id="rId33" imgW="1917360" imgH="81252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038" y="4457972"/>
                        <a:ext cx="5219700" cy="221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760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涡旋电场：</a:t>
            </a: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217784"/>
              </p:ext>
            </p:extLst>
          </p:nvPr>
        </p:nvGraphicFramePr>
        <p:xfrm>
          <a:off x="755577" y="764705"/>
          <a:ext cx="4680519" cy="85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6" name="公式" r:id="rId4" imgW="1536480" imgH="279360" progId="Equation.3">
                  <p:embed/>
                </p:oleObj>
              </mc:Choice>
              <mc:Fallback>
                <p:oleObj name="公式" r:id="rId4" imgW="15364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7" y="764705"/>
                        <a:ext cx="4680519" cy="85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76810"/>
              </p:ext>
            </p:extLst>
          </p:nvPr>
        </p:nvGraphicFramePr>
        <p:xfrm>
          <a:off x="2506663" y="2243138"/>
          <a:ext cx="5568950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7" name="Equation" r:id="rId6" imgW="2019240" imgH="838080" progId="Equation.DSMT4">
                  <p:embed/>
                </p:oleObj>
              </mc:Choice>
              <mc:Fallback>
                <p:oleObj name="Equation" r:id="rId6" imgW="201924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6663" y="2243138"/>
                        <a:ext cx="5568950" cy="231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285953"/>
              </p:ext>
            </p:extLst>
          </p:nvPr>
        </p:nvGraphicFramePr>
        <p:xfrm>
          <a:off x="255588" y="4837113"/>
          <a:ext cx="812800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8" name="Equation" r:id="rId8" imgW="2946240" imgH="393480" progId="Equation.DSMT4">
                  <p:embed/>
                </p:oleObj>
              </mc:Choice>
              <mc:Fallback>
                <p:oleObj name="Equation" r:id="rId8" imgW="2946240" imgH="393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8" y="4837113"/>
                        <a:ext cx="8128000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899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3</a:t>
                </a:r>
                <a:r>
                  <a:rPr lang="zh-CN" altLang="en-US" dirty="0"/>
                  <a:t>、均匀磁感矢量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被限定在半径为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的圆柱形空间中，且随时间变化，变化率</a:t>
                </a: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 smtClean="0"/>
                  <a:t>=K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为正常数，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的方向垂直纸面向里。在纸面</a:t>
                </a:r>
                <a:r>
                  <a:rPr lang="zh-CN" altLang="en-US" dirty="0" smtClean="0"/>
                  <a:t>内有</a:t>
                </a:r>
                <a:r>
                  <a:rPr lang="zh-CN" altLang="en-US" dirty="0"/>
                  <a:t>一长为</a:t>
                </a:r>
                <a:r>
                  <a:rPr lang="en-US" altLang="zh-CN" dirty="0"/>
                  <a:t>2R</a:t>
                </a:r>
                <a:r>
                  <a:rPr lang="zh-CN" altLang="en-US" dirty="0"/>
                  <a:t>的金属棒，有一半在磁场区域内，另一半在磁场区域外</a:t>
                </a:r>
                <a:r>
                  <a:rPr lang="zh-CN" altLang="en-US" dirty="0" smtClean="0"/>
                  <a:t>，求：棒</a:t>
                </a:r>
                <a:r>
                  <a:rPr lang="en-US" altLang="zh-CN" dirty="0" smtClean="0"/>
                  <a:t>AC</a:t>
                </a:r>
                <a:r>
                  <a:rPr lang="zh-CN" altLang="en-US" dirty="0" smtClean="0"/>
                  <a:t>间的涡旋电动势的大小和方向。</a:t>
                </a:r>
              </a:p>
              <a:p>
                <a:pPr marL="0" indent="0">
                  <a:buNone/>
                </a:pPr>
                <a:r>
                  <a:rPr lang="zh-CN" altLang="en-US" dirty="0" smtClean="0"/>
                  <a:t>解：构建如图所示的闭合环路；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利用</a:t>
                </a:r>
                <a:r>
                  <a:rPr lang="en-US" altLang="zh-CN" dirty="0" smtClean="0"/>
                  <a:t>Faraday</a:t>
                </a:r>
                <a:r>
                  <a:rPr lang="zh-CN" altLang="en-US" dirty="0" smtClean="0"/>
                  <a:t>定律求环路电动势；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选定绕行方向：顺时针；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3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6010412" y="3821211"/>
            <a:ext cx="1585924" cy="1620180"/>
            <a:chOff x="6010412" y="2600908"/>
            <a:chExt cx="2304256" cy="2232248"/>
          </a:xfrm>
        </p:grpSpPr>
        <p:sp>
          <p:nvSpPr>
            <p:cNvPr id="5" name="椭圆 4"/>
            <p:cNvSpPr/>
            <p:nvPr/>
          </p:nvSpPr>
          <p:spPr>
            <a:xfrm>
              <a:off x="6010412" y="2600908"/>
              <a:ext cx="2304256" cy="2232248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1746261"/>
                </p:ext>
              </p:extLst>
            </p:nvPr>
          </p:nvGraphicFramePr>
          <p:xfrm>
            <a:off x="6767513" y="274458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18" name="Equation" r:id="rId5" imgW="114120" imgH="126720" progId="Equation.DSMT4">
                    <p:embed/>
                  </p:oleObj>
                </mc:Choice>
                <mc:Fallback>
                  <p:oleObj name="Equation" r:id="rId5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7513" y="274458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3619100"/>
                </p:ext>
              </p:extLst>
            </p:nvPr>
          </p:nvGraphicFramePr>
          <p:xfrm>
            <a:off x="6388262" y="2965264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19" name="Equation" r:id="rId7" imgW="114102" imgH="126780" progId="Equation.DSMT4">
                    <p:embed/>
                  </p:oleObj>
                </mc:Choice>
                <mc:Fallback>
                  <p:oleObj name="Equation" r:id="rId7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8262" y="2965264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7866428"/>
                </p:ext>
              </p:extLst>
            </p:nvPr>
          </p:nvGraphicFramePr>
          <p:xfrm>
            <a:off x="7774908" y="2965264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0" name="Equation" r:id="rId8" imgW="114102" imgH="126780" progId="Equation.DSMT4">
                    <p:embed/>
                  </p:oleObj>
                </mc:Choice>
                <mc:Fallback>
                  <p:oleObj name="Equation" r:id="rId8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4908" y="2965264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7135201"/>
                </p:ext>
              </p:extLst>
            </p:nvPr>
          </p:nvGraphicFramePr>
          <p:xfrm>
            <a:off x="7414184" y="2708920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1" name="Equation" r:id="rId9" imgW="114102" imgH="126780" progId="Equation.DSMT4">
                    <p:embed/>
                  </p:oleObj>
                </mc:Choice>
                <mc:Fallback>
                  <p:oleObj name="Equation" r:id="rId9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14184" y="2708920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1143220"/>
                </p:ext>
              </p:extLst>
            </p:nvPr>
          </p:nvGraphicFramePr>
          <p:xfrm>
            <a:off x="6910127" y="3253296"/>
            <a:ext cx="252413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2" name="Equation" r:id="rId10" imgW="114102" imgH="126780" progId="Equation.DSMT4">
                    <p:embed/>
                  </p:oleObj>
                </mc:Choice>
                <mc:Fallback>
                  <p:oleObj name="Equation" r:id="rId10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10127" y="3253296"/>
                          <a:ext cx="252413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9999359"/>
                </p:ext>
              </p:extLst>
            </p:nvPr>
          </p:nvGraphicFramePr>
          <p:xfrm>
            <a:off x="6228184" y="3339137"/>
            <a:ext cx="252413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3" name="Equation" r:id="rId11" imgW="114102" imgH="126780" progId="Equation.DSMT4">
                    <p:embed/>
                  </p:oleObj>
                </mc:Choice>
                <mc:Fallback>
                  <p:oleObj name="Equation" r:id="rId11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8184" y="3339137"/>
                          <a:ext cx="252413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4702722"/>
                </p:ext>
              </p:extLst>
            </p:nvPr>
          </p:nvGraphicFramePr>
          <p:xfrm>
            <a:off x="6192180" y="377572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4" name="Equation" r:id="rId12" imgW="114102" imgH="126780" progId="Equation.DSMT4">
                    <p:embed/>
                  </p:oleObj>
                </mc:Choice>
                <mc:Fallback>
                  <p:oleObj name="Equation" r:id="rId12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92180" y="377572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8266533"/>
                </p:ext>
              </p:extLst>
            </p:nvPr>
          </p:nvGraphicFramePr>
          <p:xfrm>
            <a:off x="6388262" y="4189400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5" name="Equation" r:id="rId13" imgW="114102" imgH="126780" progId="Equation.DSMT4">
                    <p:embed/>
                  </p:oleObj>
                </mc:Choice>
                <mc:Fallback>
                  <p:oleObj name="Equation" r:id="rId13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8262" y="4189400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7841663"/>
                </p:ext>
              </p:extLst>
            </p:nvPr>
          </p:nvGraphicFramePr>
          <p:xfrm>
            <a:off x="6768244" y="363602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6" name="Equation" r:id="rId14" imgW="114102" imgH="126780" progId="Equation.DSMT4">
                    <p:embed/>
                  </p:oleObj>
                </mc:Choice>
                <mc:Fallback>
                  <p:oleObj name="Equation" r:id="rId14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8244" y="363602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024783"/>
                </p:ext>
              </p:extLst>
            </p:nvPr>
          </p:nvGraphicFramePr>
          <p:xfrm>
            <a:off x="6910128" y="401012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7" name="Equation" r:id="rId15" imgW="114102" imgH="126780" progId="Equation.DSMT4">
                    <p:embed/>
                  </p:oleObj>
                </mc:Choice>
                <mc:Fallback>
                  <p:oleObj name="Equation" r:id="rId15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10128" y="401012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8689058"/>
                </p:ext>
              </p:extLst>
            </p:nvPr>
          </p:nvGraphicFramePr>
          <p:xfrm>
            <a:off x="7918240" y="3392996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8" name="Equation" r:id="rId16" imgW="114102" imgH="126780" progId="Equation.DSMT4">
                    <p:embed/>
                  </p:oleObj>
                </mc:Choice>
                <mc:Fallback>
                  <p:oleObj name="Equation" r:id="rId16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18240" y="3392996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8724371"/>
                </p:ext>
              </p:extLst>
            </p:nvPr>
          </p:nvGraphicFramePr>
          <p:xfrm>
            <a:off x="7865815" y="377572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29" name="Equation" r:id="rId17" imgW="114102" imgH="126780" progId="Equation.DSMT4">
                    <p:embed/>
                  </p:oleObj>
                </mc:Choice>
                <mc:Fallback>
                  <p:oleObj name="Equation" r:id="rId17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65815" y="377572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9271148"/>
                </p:ext>
              </p:extLst>
            </p:nvPr>
          </p:nvGraphicFramePr>
          <p:xfrm>
            <a:off x="7368384" y="3253296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30" name="Equation" r:id="rId18" imgW="114102" imgH="126780" progId="Equation.DSMT4">
                    <p:embed/>
                  </p:oleObj>
                </mc:Choice>
                <mc:Fallback>
                  <p:oleObj name="Equation" r:id="rId18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8384" y="3253296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1676771"/>
                </p:ext>
              </p:extLst>
            </p:nvPr>
          </p:nvGraphicFramePr>
          <p:xfrm>
            <a:off x="7684406" y="413893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31" name="Equation" r:id="rId19" imgW="114102" imgH="126780" progId="Equation.DSMT4">
                    <p:embed/>
                  </p:oleObj>
                </mc:Choice>
                <mc:Fallback>
                  <p:oleObj name="Equation" r:id="rId19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4406" y="413893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7868340"/>
                </p:ext>
              </p:extLst>
            </p:nvPr>
          </p:nvGraphicFramePr>
          <p:xfrm>
            <a:off x="6907119" y="4437112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32" name="Equation" r:id="rId20" imgW="114102" imgH="126780" progId="Equation.DSMT4">
                    <p:embed/>
                  </p:oleObj>
                </mc:Choice>
                <mc:Fallback>
                  <p:oleObj name="Equation" r:id="rId20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07119" y="4437112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5039426"/>
                </p:ext>
              </p:extLst>
            </p:nvPr>
          </p:nvGraphicFramePr>
          <p:xfrm>
            <a:off x="7368384" y="4401108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33" name="Equation" r:id="rId21" imgW="114102" imgH="126780" progId="Equation.DSMT4">
                    <p:embed/>
                  </p:oleObj>
                </mc:Choice>
                <mc:Fallback>
                  <p:oleObj name="Equation" r:id="rId21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8384" y="4401108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5358532"/>
                </p:ext>
              </p:extLst>
            </p:nvPr>
          </p:nvGraphicFramePr>
          <p:xfrm>
            <a:off x="7416317" y="3636030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34" name="Equation" r:id="rId22" imgW="114102" imgH="126780" progId="Equation.DSMT4">
                    <p:embed/>
                  </p:oleObj>
                </mc:Choice>
                <mc:Fallback>
                  <p:oleObj name="Equation" r:id="rId22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16317" y="3636030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5677"/>
              </p:ext>
            </p:extLst>
          </p:nvPr>
        </p:nvGraphicFramePr>
        <p:xfrm>
          <a:off x="6327408" y="3980003"/>
          <a:ext cx="3635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5" name="公式" r:id="rId23" imgW="152280" imgH="190440" progId="Equation.3">
                  <p:embed/>
                </p:oleObj>
              </mc:Choice>
              <mc:Fallback>
                <p:oleObj name="公式" r:id="rId2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408" y="3980003"/>
                        <a:ext cx="3635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任意多边形 1"/>
          <p:cNvSpPr/>
          <p:nvPr/>
        </p:nvSpPr>
        <p:spPr>
          <a:xfrm>
            <a:off x="6638199" y="4721311"/>
            <a:ext cx="303943" cy="409722"/>
          </a:xfrm>
          <a:custGeom>
            <a:avLst/>
            <a:gdLst>
              <a:gd name="connsiteX0" fmla="*/ 133822 w 303943"/>
              <a:gd name="connsiteY0" fmla="*/ 999460 h 999460"/>
              <a:gd name="connsiteX1" fmla="*/ 16864 w 303943"/>
              <a:gd name="connsiteY1" fmla="*/ 765544 h 999460"/>
              <a:gd name="connsiteX2" fmla="*/ 6232 w 303943"/>
              <a:gd name="connsiteY2" fmla="*/ 542260 h 999460"/>
              <a:gd name="connsiteX3" fmla="*/ 70027 w 303943"/>
              <a:gd name="connsiteY3" fmla="*/ 265814 h 999460"/>
              <a:gd name="connsiteX4" fmla="*/ 303943 w 303943"/>
              <a:gd name="connsiteY4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943" h="999460">
                <a:moveTo>
                  <a:pt x="133822" y="999460"/>
                </a:moveTo>
                <a:cubicBezTo>
                  <a:pt x="85975" y="920602"/>
                  <a:pt x="38129" y="841744"/>
                  <a:pt x="16864" y="765544"/>
                </a:cubicBezTo>
                <a:cubicBezTo>
                  <a:pt x="-4401" y="689344"/>
                  <a:pt x="-2629" y="625548"/>
                  <a:pt x="6232" y="542260"/>
                </a:cubicBezTo>
                <a:cubicBezTo>
                  <a:pt x="15093" y="458972"/>
                  <a:pt x="20408" y="356191"/>
                  <a:pt x="70027" y="265814"/>
                </a:cubicBezTo>
                <a:cubicBezTo>
                  <a:pt x="119645" y="175437"/>
                  <a:pt x="211794" y="87718"/>
                  <a:pt x="303943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041400"/>
              </p:ext>
            </p:extLst>
          </p:nvPr>
        </p:nvGraphicFramePr>
        <p:xfrm>
          <a:off x="6773163" y="3916429"/>
          <a:ext cx="355121" cy="40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6" name="公式" r:id="rId25" imgW="152280" imgH="164880" progId="Equation.3">
                  <p:embed/>
                </p:oleObj>
              </mc:Choice>
              <mc:Fallback>
                <p:oleObj name="公式" r:id="rId25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163" y="3916429"/>
                        <a:ext cx="355121" cy="40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6228184" y="5153359"/>
            <a:ext cx="2088232" cy="720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6790171" y="3965227"/>
            <a:ext cx="482129" cy="666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014459"/>
              </p:ext>
            </p:extLst>
          </p:nvPr>
        </p:nvGraphicFramePr>
        <p:xfrm>
          <a:off x="6678749" y="5179263"/>
          <a:ext cx="3556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7" name="公式" r:id="rId27" imgW="152280" imgH="164880" progId="Equation.3">
                  <p:embed/>
                </p:oleObj>
              </mc:Choice>
              <mc:Fallback>
                <p:oleObj name="公式" r:id="rId27" imgW="152280" imgH="164880" progId="Equation.3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8749" y="5179263"/>
                        <a:ext cx="35560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14384"/>
              </p:ext>
            </p:extLst>
          </p:nvPr>
        </p:nvGraphicFramePr>
        <p:xfrm>
          <a:off x="7596336" y="5189363"/>
          <a:ext cx="3556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8" name="公式" r:id="rId29" imgW="152280" imgH="164880" progId="Equation.3">
                  <p:embed/>
                </p:oleObj>
              </mc:Choice>
              <mc:Fallback>
                <p:oleObj name="公式" r:id="rId29" imgW="152280" imgH="164880" progId="Equation.3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336" y="5189363"/>
                        <a:ext cx="35560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225760"/>
              </p:ext>
            </p:extLst>
          </p:nvPr>
        </p:nvGraphicFramePr>
        <p:xfrm>
          <a:off x="6427053" y="4298265"/>
          <a:ext cx="3556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9" name="Equation" r:id="rId30" imgW="152280" imgH="177480" progId="Equation.DSMT4">
                  <p:embed/>
                </p:oleObj>
              </mc:Choice>
              <mc:Fallback>
                <p:oleObj name="Equation" r:id="rId30" imgW="152280" imgH="17748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053" y="4298265"/>
                        <a:ext cx="35560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接连接符 40"/>
          <p:cNvCxnSpPr>
            <a:endCxn id="33" idx="1"/>
          </p:cNvCxnSpPr>
          <p:nvPr/>
        </p:nvCxnSpPr>
        <p:spPr>
          <a:xfrm flipH="1">
            <a:off x="6228184" y="4631301"/>
            <a:ext cx="561987" cy="55806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803375" y="4631301"/>
            <a:ext cx="1513041" cy="5220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599888"/>
              </p:ext>
            </p:extLst>
          </p:nvPr>
        </p:nvGraphicFramePr>
        <p:xfrm>
          <a:off x="5834063" y="5131023"/>
          <a:ext cx="35401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0" name="Equation" r:id="rId32" imgW="152280" imgH="164880" progId="Equation.DSMT4">
                  <p:embed/>
                </p:oleObj>
              </mc:Choice>
              <mc:Fallback>
                <p:oleObj name="Equation" r:id="rId32" imgW="152280" imgH="16488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5131023"/>
                        <a:ext cx="354012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187543"/>
              </p:ext>
            </p:extLst>
          </p:nvPr>
        </p:nvGraphicFramePr>
        <p:xfrm>
          <a:off x="8064500" y="5221510"/>
          <a:ext cx="3540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1" name="Equation" r:id="rId34" imgW="152280" imgH="177480" progId="Equation.DSMT4">
                  <p:embed/>
                </p:oleObj>
              </mc:Choice>
              <mc:Fallback>
                <p:oleObj name="Equation" r:id="rId34" imgW="152280" imgH="177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5221510"/>
                        <a:ext cx="3540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3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磁通量为等腰三角形与</a:t>
            </a:r>
            <a:r>
              <a:rPr lang="en-US" altLang="zh-CN" dirty="0"/>
              <a:t>30</a:t>
            </a:r>
            <a:r>
              <a:rPr lang="zh-CN" altLang="zh-CN" dirty="0"/>
              <a:t>度</a:t>
            </a:r>
            <a:r>
              <a:rPr lang="zh-CN" altLang="zh-CN" dirty="0" smtClean="0"/>
              <a:t>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扇形</a:t>
            </a:r>
            <a:r>
              <a:rPr lang="zh-CN" altLang="en-US" dirty="0" smtClean="0"/>
              <a:t>的磁通量</a:t>
            </a:r>
            <a:r>
              <a:rPr lang="zh-CN" altLang="zh-CN" dirty="0" smtClean="0"/>
              <a:t>，等腰三角</a:t>
            </a:r>
            <a:r>
              <a:rPr lang="zh-CN" altLang="zh-CN" dirty="0"/>
              <a:t>形</a:t>
            </a:r>
            <a:r>
              <a:rPr lang="zh-CN" altLang="zh-CN" dirty="0" smtClean="0"/>
              <a:t>面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积：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，扇形面积：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环路电动势：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因</a:t>
            </a:r>
            <a:r>
              <a:rPr lang="zh-CN" altLang="zh-CN" dirty="0"/>
              <a:t>涡旋电场方向与</a:t>
            </a:r>
            <a:r>
              <a:rPr lang="en-US" altLang="zh-CN" dirty="0"/>
              <a:t>OA</a:t>
            </a:r>
            <a:r>
              <a:rPr lang="zh-CN" altLang="zh-CN" dirty="0"/>
              <a:t>和</a:t>
            </a:r>
            <a:r>
              <a:rPr lang="en-US" altLang="zh-CN" dirty="0"/>
              <a:t>OC</a:t>
            </a:r>
            <a:r>
              <a:rPr lang="zh-CN" altLang="zh-CN" dirty="0"/>
              <a:t>垂直，所以</a:t>
            </a:r>
            <a:r>
              <a:rPr lang="en-US" altLang="zh-CN" dirty="0"/>
              <a:t>OA</a:t>
            </a:r>
            <a:r>
              <a:rPr lang="zh-CN" altLang="zh-CN" dirty="0"/>
              <a:t>和</a:t>
            </a:r>
            <a:r>
              <a:rPr lang="en-US" altLang="zh-CN" dirty="0"/>
              <a:t>OC</a:t>
            </a:r>
            <a:r>
              <a:rPr lang="zh-CN" altLang="zh-CN" dirty="0" smtClean="0"/>
              <a:t>上电动势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</a:t>
            </a:r>
            <a:r>
              <a:rPr lang="zh-CN" altLang="zh-CN" dirty="0" smtClean="0"/>
              <a:t>因此</a:t>
            </a:r>
            <a:r>
              <a:rPr lang="zh-CN" altLang="zh-CN" dirty="0"/>
              <a:t>，环路</a:t>
            </a:r>
            <a:r>
              <a:rPr lang="en-US" altLang="zh-CN" dirty="0"/>
              <a:t>OAC</a:t>
            </a:r>
            <a:r>
              <a:rPr lang="zh-CN" altLang="zh-CN" dirty="0"/>
              <a:t>的</a:t>
            </a:r>
            <a:r>
              <a:rPr lang="zh-CN" altLang="zh-CN" dirty="0" smtClean="0"/>
              <a:t>电动势即</a:t>
            </a:r>
            <a:r>
              <a:rPr lang="zh-CN" altLang="zh-CN" dirty="0"/>
              <a:t>为</a:t>
            </a:r>
            <a:r>
              <a:rPr lang="en-US" altLang="zh-CN" dirty="0"/>
              <a:t>AC</a:t>
            </a:r>
            <a:r>
              <a:rPr lang="zh-CN" altLang="zh-CN" dirty="0"/>
              <a:t>上的</a:t>
            </a:r>
            <a:r>
              <a:rPr lang="zh-CN" altLang="zh-CN" dirty="0" smtClean="0"/>
              <a:t>电动势</a:t>
            </a:r>
            <a:r>
              <a:rPr lang="zh-CN" altLang="en-US" dirty="0" smtClean="0"/>
              <a:t>。方向：</a:t>
            </a:r>
            <a:r>
              <a:rPr lang="en-US" altLang="zh-CN" dirty="0" smtClean="0"/>
              <a:t>A     </a:t>
            </a:r>
            <a:r>
              <a:rPr lang="en-US" altLang="zh-CN" b="1" dirty="0"/>
              <a:t>C</a:t>
            </a:r>
            <a:endParaRPr lang="zh-CN" altLang="en-US" dirty="0" smtClean="0"/>
          </a:p>
        </p:txBody>
      </p:sp>
      <p:grpSp>
        <p:nvGrpSpPr>
          <p:cNvPr id="31" name="组合 30"/>
          <p:cNvGrpSpPr/>
          <p:nvPr/>
        </p:nvGrpSpPr>
        <p:grpSpPr>
          <a:xfrm>
            <a:off x="6010413" y="836712"/>
            <a:ext cx="1585924" cy="1620180"/>
            <a:chOff x="6010412" y="2600908"/>
            <a:chExt cx="2304256" cy="2232248"/>
          </a:xfrm>
        </p:grpSpPr>
        <p:sp>
          <p:nvSpPr>
            <p:cNvPr id="5" name="椭圆 4"/>
            <p:cNvSpPr/>
            <p:nvPr/>
          </p:nvSpPr>
          <p:spPr>
            <a:xfrm>
              <a:off x="6010412" y="2600908"/>
              <a:ext cx="2304256" cy="2232248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1951544"/>
                </p:ext>
              </p:extLst>
            </p:nvPr>
          </p:nvGraphicFramePr>
          <p:xfrm>
            <a:off x="6767513" y="274458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995" name="Equation" r:id="rId4" imgW="114120" imgH="126720" progId="Equation.DSMT4">
                    <p:embed/>
                  </p:oleObj>
                </mc:Choice>
                <mc:Fallback>
                  <p:oleObj name="Equation" r:id="rId4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7513" y="274458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0250275"/>
                </p:ext>
              </p:extLst>
            </p:nvPr>
          </p:nvGraphicFramePr>
          <p:xfrm>
            <a:off x="6388262" y="2965264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996" name="Equation" r:id="rId6" imgW="114102" imgH="126780" progId="Equation.DSMT4">
                    <p:embed/>
                  </p:oleObj>
                </mc:Choice>
                <mc:Fallback>
                  <p:oleObj name="Equation" r:id="rId6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8262" y="2965264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4742330"/>
                </p:ext>
              </p:extLst>
            </p:nvPr>
          </p:nvGraphicFramePr>
          <p:xfrm>
            <a:off x="7774908" y="2965264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997" name="Equation" r:id="rId7" imgW="114102" imgH="126780" progId="Equation.DSMT4">
                    <p:embed/>
                  </p:oleObj>
                </mc:Choice>
                <mc:Fallback>
                  <p:oleObj name="Equation" r:id="rId7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4908" y="2965264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4107573"/>
                </p:ext>
              </p:extLst>
            </p:nvPr>
          </p:nvGraphicFramePr>
          <p:xfrm>
            <a:off x="7414184" y="2708920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998" name="Equation" r:id="rId8" imgW="114102" imgH="126780" progId="Equation.DSMT4">
                    <p:embed/>
                  </p:oleObj>
                </mc:Choice>
                <mc:Fallback>
                  <p:oleObj name="Equation" r:id="rId8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14184" y="2708920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7204833"/>
                </p:ext>
              </p:extLst>
            </p:nvPr>
          </p:nvGraphicFramePr>
          <p:xfrm>
            <a:off x="6910127" y="3253296"/>
            <a:ext cx="252413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999" name="Equation" r:id="rId9" imgW="114102" imgH="126780" progId="Equation.DSMT4">
                    <p:embed/>
                  </p:oleObj>
                </mc:Choice>
                <mc:Fallback>
                  <p:oleObj name="Equation" r:id="rId9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10127" y="3253296"/>
                          <a:ext cx="252413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0692583"/>
                </p:ext>
              </p:extLst>
            </p:nvPr>
          </p:nvGraphicFramePr>
          <p:xfrm>
            <a:off x="6228184" y="3339137"/>
            <a:ext cx="252413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0" name="Equation" r:id="rId10" imgW="114102" imgH="126780" progId="Equation.DSMT4">
                    <p:embed/>
                  </p:oleObj>
                </mc:Choice>
                <mc:Fallback>
                  <p:oleObj name="Equation" r:id="rId10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8184" y="3339137"/>
                          <a:ext cx="252413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9383020"/>
                </p:ext>
              </p:extLst>
            </p:nvPr>
          </p:nvGraphicFramePr>
          <p:xfrm>
            <a:off x="6192180" y="377572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1" name="Equation" r:id="rId11" imgW="114102" imgH="126780" progId="Equation.DSMT4">
                    <p:embed/>
                  </p:oleObj>
                </mc:Choice>
                <mc:Fallback>
                  <p:oleObj name="Equation" r:id="rId11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92180" y="377572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607495"/>
                </p:ext>
              </p:extLst>
            </p:nvPr>
          </p:nvGraphicFramePr>
          <p:xfrm>
            <a:off x="6388262" y="4189400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2" name="Equation" r:id="rId12" imgW="114102" imgH="126780" progId="Equation.DSMT4">
                    <p:embed/>
                  </p:oleObj>
                </mc:Choice>
                <mc:Fallback>
                  <p:oleObj name="Equation" r:id="rId12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8262" y="4189400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4328276"/>
                </p:ext>
              </p:extLst>
            </p:nvPr>
          </p:nvGraphicFramePr>
          <p:xfrm>
            <a:off x="6768244" y="363602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3" name="Equation" r:id="rId13" imgW="114102" imgH="126780" progId="Equation.DSMT4">
                    <p:embed/>
                  </p:oleObj>
                </mc:Choice>
                <mc:Fallback>
                  <p:oleObj name="Equation" r:id="rId13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8244" y="363602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4494856"/>
                </p:ext>
              </p:extLst>
            </p:nvPr>
          </p:nvGraphicFramePr>
          <p:xfrm>
            <a:off x="6910128" y="401012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4" name="Equation" r:id="rId14" imgW="114102" imgH="126780" progId="Equation.DSMT4">
                    <p:embed/>
                  </p:oleObj>
                </mc:Choice>
                <mc:Fallback>
                  <p:oleObj name="Equation" r:id="rId14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10128" y="401012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2954893"/>
                </p:ext>
              </p:extLst>
            </p:nvPr>
          </p:nvGraphicFramePr>
          <p:xfrm>
            <a:off x="7918240" y="3392996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5" name="Equation" r:id="rId15" imgW="114102" imgH="126780" progId="Equation.DSMT4">
                    <p:embed/>
                  </p:oleObj>
                </mc:Choice>
                <mc:Fallback>
                  <p:oleObj name="Equation" r:id="rId15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18240" y="3392996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7465540"/>
                </p:ext>
              </p:extLst>
            </p:nvPr>
          </p:nvGraphicFramePr>
          <p:xfrm>
            <a:off x="7865815" y="377572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6" name="Equation" r:id="rId16" imgW="114102" imgH="126780" progId="Equation.DSMT4">
                    <p:embed/>
                  </p:oleObj>
                </mc:Choice>
                <mc:Fallback>
                  <p:oleObj name="Equation" r:id="rId16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65815" y="377572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5840145"/>
                </p:ext>
              </p:extLst>
            </p:nvPr>
          </p:nvGraphicFramePr>
          <p:xfrm>
            <a:off x="7368384" y="3253296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7" name="Equation" r:id="rId17" imgW="114102" imgH="126780" progId="Equation.DSMT4">
                    <p:embed/>
                  </p:oleObj>
                </mc:Choice>
                <mc:Fallback>
                  <p:oleObj name="Equation" r:id="rId17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8384" y="3253296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9894773"/>
                </p:ext>
              </p:extLst>
            </p:nvPr>
          </p:nvGraphicFramePr>
          <p:xfrm>
            <a:off x="7684406" y="4138939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8" name="Equation" r:id="rId18" imgW="114102" imgH="126780" progId="Equation.DSMT4">
                    <p:embed/>
                  </p:oleObj>
                </mc:Choice>
                <mc:Fallback>
                  <p:oleObj name="Equation" r:id="rId18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4406" y="4138939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8926726"/>
                </p:ext>
              </p:extLst>
            </p:nvPr>
          </p:nvGraphicFramePr>
          <p:xfrm>
            <a:off x="6907119" y="4437112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09" name="Equation" r:id="rId19" imgW="114102" imgH="126780" progId="Equation.DSMT4">
                    <p:embed/>
                  </p:oleObj>
                </mc:Choice>
                <mc:Fallback>
                  <p:oleObj name="Equation" r:id="rId19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07119" y="4437112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2110854"/>
                </p:ext>
              </p:extLst>
            </p:nvPr>
          </p:nvGraphicFramePr>
          <p:xfrm>
            <a:off x="7368384" y="4401108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10" name="Equation" r:id="rId20" imgW="114102" imgH="126780" progId="Equation.DSMT4">
                    <p:embed/>
                  </p:oleObj>
                </mc:Choice>
                <mc:Fallback>
                  <p:oleObj name="Equation" r:id="rId20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8384" y="4401108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6911016"/>
                </p:ext>
              </p:extLst>
            </p:nvPr>
          </p:nvGraphicFramePr>
          <p:xfrm>
            <a:off x="7416317" y="3636030"/>
            <a:ext cx="25241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11" name="Equation" r:id="rId21" imgW="114102" imgH="126780" progId="Equation.DSMT4">
                    <p:embed/>
                  </p:oleObj>
                </mc:Choice>
                <mc:Fallback>
                  <p:oleObj name="Equation" r:id="rId21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16317" y="3636030"/>
                          <a:ext cx="25241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534190"/>
              </p:ext>
            </p:extLst>
          </p:nvPr>
        </p:nvGraphicFramePr>
        <p:xfrm>
          <a:off x="6327409" y="995504"/>
          <a:ext cx="3635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2" name="公式" r:id="rId22" imgW="152280" imgH="190440" progId="Equation.3">
                  <p:embed/>
                </p:oleObj>
              </mc:Choice>
              <mc:Fallback>
                <p:oleObj name="公式" r:id="rId22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409" y="995504"/>
                        <a:ext cx="3635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任意多边形 1"/>
          <p:cNvSpPr/>
          <p:nvPr/>
        </p:nvSpPr>
        <p:spPr>
          <a:xfrm>
            <a:off x="6552220" y="1831146"/>
            <a:ext cx="303943" cy="409722"/>
          </a:xfrm>
          <a:custGeom>
            <a:avLst/>
            <a:gdLst>
              <a:gd name="connsiteX0" fmla="*/ 133822 w 303943"/>
              <a:gd name="connsiteY0" fmla="*/ 999460 h 999460"/>
              <a:gd name="connsiteX1" fmla="*/ 16864 w 303943"/>
              <a:gd name="connsiteY1" fmla="*/ 765544 h 999460"/>
              <a:gd name="connsiteX2" fmla="*/ 6232 w 303943"/>
              <a:gd name="connsiteY2" fmla="*/ 542260 h 999460"/>
              <a:gd name="connsiteX3" fmla="*/ 70027 w 303943"/>
              <a:gd name="connsiteY3" fmla="*/ 265814 h 999460"/>
              <a:gd name="connsiteX4" fmla="*/ 303943 w 303943"/>
              <a:gd name="connsiteY4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943" h="999460">
                <a:moveTo>
                  <a:pt x="133822" y="999460"/>
                </a:moveTo>
                <a:cubicBezTo>
                  <a:pt x="85975" y="920602"/>
                  <a:pt x="38129" y="841744"/>
                  <a:pt x="16864" y="765544"/>
                </a:cubicBezTo>
                <a:cubicBezTo>
                  <a:pt x="-4401" y="689344"/>
                  <a:pt x="-2629" y="625548"/>
                  <a:pt x="6232" y="542260"/>
                </a:cubicBezTo>
                <a:cubicBezTo>
                  <a:pt x="15093" y="458972"/>
                  <a:pt x="20408" y="356191"/>
                  <a:pt x="70027" y="265814"/>
                </a:cubicBezTo>
                <a:cubicBezTo>
                  <a:pt x="119645" y="175437"/>
                  <a:pt x="211794" y="87718"/>
                  <a:pt x="303943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148659"/>
              </p:ext>
            </p:extLst>
          </p:nvPr>
        </p:nvGraphicFramePr>
        <p:xfrm>
          <a:off x="6773164" y="931930"/>
          <a:ext cx="355121" cy="40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3" name="公式" r:id="rId24" imgW="152280" imgH="164880" progId="Equation.3">
                  <p:embed/>
                </p:oleObj>
              </mc:Choice>
              <mc:Fallback>
                <p:oleObj name="公式" r:id="rId24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164" y="931930"/>
                        <a:ext cx="355121" cy="40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6336197" y="2276872"/>
            <a:ext cx="1836203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6746213" y="980728"/>
            <a:ext cx="526088" cy="705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530600"/>
              </p:ext>
            </p:extLst>
          </p:nvPr>
        </p:nvGraphicFramePr>
        <p:xfrm>
          <a:off x="6678750" y="2194764"/>
          <a:ext cx="3556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4" name="公式" r:id="rId26" imgW="152280" imgH="164880" progId="Equation.3">
                  <p:embed/>
                </p:oleObj>
              </mc:Choice>
              <mc:Fallback>
                <p:oleObj name="公式" r:id="rId26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8750" y="2194764"/>
                        <a:ext cx="35560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811127"/>
              </p:ext>
            </p:extLst>
          </p:nvPr>
        </p:nvGraphicFramePr>
        <p:xfrm>
          <a:off x="7596336" y="2204864"/>
          <a:ext cx="3556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5" name="公式" r:id="rId28" imgW="152280" imgH="164880" progId="Equation.3">
                  <p:embed/>
                </p:oleObj>
              </mc:Choice>
              <mc:Fallback>
                <p:oleObj name="公式" r:id="rId28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336" y="2204864"/>
                        <a:ext cx="35560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942558"/>
              </p:ext>
            </p:extLst>
          </p:nvPr>
        </p:nvGraphicFramePr>
        <p:xfrm>
          <a:off x="6427054" y="1313766"/>
          <a:ext cx="3556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6" name="Equation" r:id="rId29" imgW="152280" imgH="177480" progId="Equation.DSMT4">
                  <p:embed/>
                </p:oleObj>
              </mc:Choice>
              <mc:Fallback>
                <p:oleObj name="Equation" r:id="rId29" imgW="152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054" y="1313766"/>
                        <a:ext cx="35560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接连接符 40"/>
          <p:cNvCxnSpPr>
            <a:endCxn id="33" idx="1"/>
          </p:cNvCxnSpPr>
          <p:nvPr/>
        </p:nvCxnSpPr>
        <p:spPr>
          <a:xfrm flipH="1">
            <a:off x="6336197" y="1646804"/>
            <a:ext cx="410016" cy="65292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746213" y="1646804"/>
            <a:ext cx="1460162" cy="63006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94803"/>
              </p:ext>
            </p:extLst>
          </p:nvPr>
        </p:nvGraphicFramePr>
        <p:xfrm>
          <a:off x="5834064" y="2146524"/>
          <a:ext cx="35401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7" name="Equation" r:id="rId31" imgW="152280" imgH="164880" progId="Equation.DSMT4">
                  <p:embed/>
                </p:oleObj>
              </mc:Choice>
              <mc:Fallback>
                <p:oleObj name="Equation" r:id="rId31" imgW="1522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4" y="2146524"/>
                        <a:ext cx="354012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024083"/>
              </p:ext>
            </p:extLst>
          </p:nvPr>
        </p:nvGraphicFramePr>
        <p:xfrm>
          <a:off x="8064501" y="2237011"/>
          <a:ext cx="3540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8" name="Equation" r:id="rId33" imgW="152280" imgH="177480" progId="Equation.DSMT4">
                  <p:embed/>
                </p:oleObj>
              </mc:Choice>
              <mc:Fallback>
                <p:oleObj name="Equation" r:id="rId33" imgW="152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1" y="2237011"/>
                        <a:ext cx="3540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772640"/>
              </p:ext>
            </p:extLst>
          </p:nvPr>
        </p:nvGraphicFramePr>
        <p:xfrm>
          <a:off x="935596" y="1901285"/>
          <a:ext cx="684076" cy="699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9" name="Equation" r:id="rId35" imgW="418918" imgH="431613" progId="Equation.DSMT4">
                  <p:embed/>
                </p:oleObj>
              </mc:Choice>
              <mc:Fallback>
                <p:oleObj name="Equation" r:id="rId35" imgW="418918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596" y="1901285"/>
                        <a:ext cx="684076" cy="6996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>
            <a:endCxn id="33" idx="0"/>
          </p:cNvCxnSpPr>
          <p:nvPr/>
        </p:nvCxnSpPr>
        <p:spPr>
          <a:xfrm>
            <a:off x="6746213" y="1686663"/>
            <a:ext cx="508086" cy="59020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465879"/>
              </p:ext>
            </p:extLst>
          </p:nvPr>
        </p:nvGraphicFramePr>
        <p:xfrm>
          <a:off x="3834299" y="1880828"/>
          <a:ext cx="629689" cy="645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20" name="Equation" r:id="rId37" imgW="380835" imgH="393529" progId="Equation.DSMT4">
                  <p:embed/>
                </p:oleObj>
              </mc:Choice>
              <mc:Fallback>
                <p:oleObj name="Equation" r:id="rId37" imgW="380835" imgH="39352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299" y="1880828"/>
                        <a:ext cx="629689" cy="6454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618322"/>
              </p:ext>
            </p:extLst>
          </p:nvPr>
        </p:nvGraphicFramePr>
        <p:xfrm>
          <a:off x="323528" y="3140968"/>
          <a:ext cx="7740091" cy="995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21" name="Equation" r:id="rId39" imgW="4140000" imgH="533160" progId="Equation.DSMT4">
                  <p:embed/>
                </p:oleObj>
              </mc:Choice>
              <mc:Fallback>
                <p:oleObj name="Equation" r:id="rId39" imgW="4140000" imgH="53316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140968"/>
                        <a:ext cx="7740091" cy="9955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直接箭头连接符 39"/>
          <p:cNvCxnSpPr/>
          <p:nvPr/>
        </p:nvCxnSpPr>
        <p:spPr>
          <a:xfrm>
            <a:off x="5076056" y="5553236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28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55260" cy="4525963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作业：</a:t>
            </a:r>
            <a:r>
              <a:rPr lang="en-US" altLang="zh-CN" b="1" dirty="0">
                <a:solidFill>
                  <a:srgbClr val="FF0000"/>
                </a:solidFill>
              </a:rPr>
              <a:t> P484     T10.10  T10.13   T10.14  </a:t>
            </a:r>
            <a:r>
              <a:rPr lang="en-US" altLang="zh-CN" b="1" dirty="0" smtClean="0">
                <a:solidFill>
                  <a:srgbClr val="FF0000"/>
                </a:solidFill>
              </a:rPr>
              <a:t>T10.20</a:t>
            </a:r>
            <a:r>
              <a:rPr lang="zh-CN" altLang="en-US" b="1" dirty="0" smtClean="0">
                <a:solidFill>
                  <a:srgbClr val="FF0000"/>
                </a:solidFill>
              </a:rPr>
              <a:t>（电感）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66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856984" cy="936104"/>
          </a:xfrm>
        </p:spPr>
        <p:txBody>
          <a:bodyPr>
            <a:no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cs typeface="+mn-cs"/>
              </a:rPr>
              <a:t>§5.3</a:t>
            </a:r>
            <a:r>
              <a:rPr lang="zh-CN" altLang="en-US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cs typeface="+mn-cs"/>
              </a:rPr>
              <a:t>线圈电感与电感储能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8892480" cy="53285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本节将介绍：</a:t>
            </a:r>
            <a:endParaRPr lang="en-US" altLang="zh-CN" dirty="0"/>
          </a:p>
          <a:p>
            <a:pPr marL="989013" indent="-989013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）涡旋电动势的两种基本形式：</a:t>
            </a:r>
            <a:r>
              <a:rPr lang="zh-CN" altLang="en-US" dirty="0"/>
              <a:t>自</a:t>
            </a:r>
            <a:r>
              <a:rPr lang="zh-CN" altLang="en-US" dirty="0" smtClean="0"/>
              <a:t>感电动势、互感电动势。</a:t>
            </a:r>
            <a:endParaRPr lang="en-US" altLang="zh-CN" dirty="0" smtClean="0"/>
          </a:p>
          <a:p>
            <a:pPr marL="989013" indent="-989013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）反应线圈性质的重要参数，自感系数、互感系数。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）自感储能，互感储能的计算等。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344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84684"/>
            <a:ext cx="8640960" cy="684076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solidFill>
                  <a:srgbClr val="0000FF"/>
                </a:solidFill>
              </a:rPr>
              <a:t>一、线圈的电感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807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268760"/>
                <a:ext cx="9144000" cy="5973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3200" dirty="0" smtClean="0"/>
                  <a:t>设线圈共有</a:t>
                </a:r>
                <a:r>
                  <a:rPr lang="en-US" altLang="zh-CN" sz="3200" i="1" dirty="0" smtClean="0"/>
                  <a:t>N</a:t>
                </a:r>
                <a:r>
                  <a:rPr lang="zh-CN" altLang="en-US" sz="3200" dirty="0" smtClean="0"/>
                  <a:t>匝，各匝围成的曲面的磁通量分别为：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 b="0" i="1" smtClean="0">
                            <a:latin typeface="Cambria Math"/>
                          </a:rPr>
                          <m:t>，</m:t>
                        </m:r>
                        <m:r>
                          <a:rPr lang="zh-CN" altLang="en-US" sz="320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 i="1">
                            <a:latin typeface="Cambria Math"/>
                          </a:rPr>
                          <m:t>，</m:t>
                        </m:r>
                        <m:r>
                          <a:rPr lang="zh-CN" altLang="en-US" sz="3200" i="1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/>
                          </a:rPr>
                          <m:t>,3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/>
                          </a:rPr>
                          <m:t>……</m:t>
                        </m:r>
                        <m:r>
                          <a:rPr lang="zh-CN" altLang="en-US" sz="3200" i="1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3200" dirty="0" smtClean="0"/>
                  <a:t>（内部有磁场），则该线圈总的磁通量应为各匝磁通量的代数和，即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/>
                      </a:rPr>
                      <m:t>𝜓</m:t>
                    </m:r>
                    <m:r>
                      <a:rPr lang="en-US" altLang="zh-CN" sz="32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 i="1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/>
                          </a:rPr>
                          <m:t>+</m:t>
                        </m:r>
                        <m:r>
                          <a:rPr lang="zh-CN" altLang="en-US" sz="3200" i="1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/>
                          </a:rPr>
                          <m:t>+</m:t>
                        </m:r>
                        <m:r>
                          <a:rPr lang="zh-CN" altLang="en-US" sz="3200" i="1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3200" i="1">
                            <a:latin typeface="Cambria Math"/>
                          </a:rPr>
                          <m:t>…</m:t>
                        </m:r>
                        <m:r>
                          <a:rPr lang="en-US" altLang="zh-CN" sz="3200" b="0" i="1" smtClean="0">
                            <a:latin typeface="Cambria Math"/>
                          </a:rPr>
                          <m:t>+</m:t>
                        </m:r>
                        <m:r>
                          <a:rPr lang="zh-CN" altLang="en-US" sz="3200" i="1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3200" dirty="0" smtClean="0"/>
                  <a:t> </a:t>
                </a:r>
                <a:r>
                  <a:rPr lang="en-US" altLang="zh-CN" sz="3200" dirty="0" smtClean="0">
                    <a:solidFill>
                      <a:srgbClr val="C00000"/>
                    </a:solidFill>
                  </a:rPr>
                  <a:t>——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</a:rPr>
                  <a:t>线圈的全磁通</a:t>
                </a:r>
                <a:r>
                  <a:rPr lang="zh-CN" altLang="en-US" sz="3200" dirty="0" smtClean="0"/>
                  <a:t>。</a:t>
                </a:r>
                <a:endParaRPr lang="en-US" altLang="zh-CN" sz="3200" dirty="0" smtClean="0"/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3200" dirty="0" smtClean="0"/>
                  <a:t>若每匝导线的磁通量都相同，并记作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/>
                      </a:rPr>
                      <m:t>𝜑</m:t>
                    </m:r>
                  </m:oMath>
                </a14:m>
                <a:r>
                  <a:rPr lang="zh-CN" altLang="en-US" sz="3200" dirty="0" smtClean="0"/>
                  <a:t>，则线圈的全磁通为：</a:t>
                </a:r>
                <a14:m>
                  <m:oMath xmlns:m="http://schemas.openxmlformats.org/officeDocument/2006/math">
                    <m:r>
                      <a:rPr lang="zh-CN" altLang="en-US" sz="3200" i="1">
                        <a:latin typeface="Cambria Math"/>
                      </a:rPr>
                      <m:t>𝜓</m:t>
                    </m:r>
                    <m:r>
                      <a:rPr lang="en-US" altLang="zh-CN" sz="3200" b="0" i="1" smtClean="0">
                        <a:latin typeface="Cambria Math"/>
                      </a:rPr>
                      <m:t>=</m:t>
                    </m:r>
                    <m:r>
                      <a:rPr lang="en-US" altLang="zh-CN" sz="3200" b="0" i="1" smtClean="0">
                        <a:latin typeface="Cambria Math"/>
                      </a:rPr>
                      <m:t>𝑁</m:t>
                    </m:r>
                    <m:r>
                      <a:rPr lang="zh-CN" altLang="en-US" sz="3200" i="1">
                        <a:latin typeface="Cambria Math"/>
                      </a:rPr>
                      <m:t>𝜑</m:t>
                    </m:r>
                    <m:r>
                      <a:rPr lang="zh-CN" altLang="en-US" sz="3200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CN" sz="3200" dirty="0" smtClean="0"/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3200" dirty="0" smtClean="0"/>
                  <a:t>此时，如果磁场随时间变化，则由法拉第定律知</a:t>
                </a:r>
                <a:r>
                  <a:rPr lang="zh-CN" altLang="en-US" sz="3200" dirty="0"/>
                  <a:t>，</a:t>
                </a:r>
                <a:r>
                  <a:rPr lang="zh-CN" altLang="en-US" sz="3200" dirty="0" smtClean="0"/>
                  <a:t>线圈总的感应电动势为：</a:t>
                </a:r>
                <a:endParaRPr lang="en-US" altLang="zh-CN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/>
                        </a:rPr>
                        <m:t>𝜀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zh-CN" altLang="en-US" sz="3200" b="0" i="1" smtClean="0">
                              <a:latin typeface="Cambria Math"/>
                            </a:rPr>
                            <m:t>𝜓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/>
                        </a:rPr>
                        <m:t>=−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𝑁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zh-CN" altLang="en-US" sz="3200" b="0" i="1" smtClean="0">
                              <a:latin typeface="Cambria Math"/>
                            </a:rPr>
                            <m:t>𝜑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CN" sz="3200" dirty="0" smtClean="0"/>
              </a:p>
              <a:p>
                <a:endParaRPr lang="en-US" altLang="zh-CN" sz="3200" dirty="0" smtClean="0"/>
              </a:p>
              <a:p>
                <a:endParaRPr lang="zh-CN" alt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8760"/>
                <a:ext cx="9144000" cy="5973367"/>
              </a:xfrm>
              <a:prstGeom prst="rect">
                <a:avLst/>
              </a:prstGeom>
              <a:blipFill rotWithShape="1">
                <a:blip r:embed="rId2"/>
                <a:stretch>
                  <a:fillRect l="-1467" t="-1837" r="-1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67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1" y="764704"/>
            <a:ext cx="8530319" cy="6093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</a:rPr>
              <a:t>、自感：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线圈自身所载电流随时间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变化，在线圈自身中产生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感应电动势的现象叫</a:t>
            </a:r>
            <a:r>
              <a:rPr lang="zh-CN" altLang="en-US" b="1" dirty="0" smtClean="0">
                <a:solidFill>
                  <a:srgbClr val="C00000"/>
                </a:solidFill>
              </a:rPr>
              <a:t>自感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  </a:t>
            </a:r>
            <a:r>
              <a:rPr lang="zh-CN" altLang="en-US" b="1" dirty="0" smtClean="0">
                <a:solidFill>
                  <a:srgbClr val="C00000"/>
                </a:solidFill>
              </a:rPr>
              <a:t>现象</a:t>
            </a:r>
            <a:r>
              <a:rPr lang="zh-CN" altLang="en-US" dirty="0"/>
              <a:t>。所产生的</a:t>
            </a:r>
            <a:r>
              <a:rPr lang="zh-CN" altLang="en-US" dirty="0" smtClean="0"/>
              <a:t>电动势叫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b="1" dirty="0" smtClean="0">
                <a:solidFill>
                  <a:srgbClr val="C00000"/>
                </a:solidFill>
              </a:rPr>
              <a:t>自感</a:t>
            </a:r>
            <a:r>
              <a:rPr lang="zh-CN" altLang="en-US" b="1" dirty="0">
                <a:solidFill>
                  <a:srgbClr val="C00000"/>
                </a:solidFill>
              </a:rPr>
              <a:t>电动势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5316486" y="899208"/>
            <a:ext cx="3287962" cy="2475035"/>
            <a:chOff x="5316486" y="899208"/>
            <a:chExt cx="3287962" cy="2475035"/>
          </a:xfrm>
        </p:grpSpPr>
        <p:grpSp>
          <p:nvGrpSpPr>
            <p:cNvPr id="6" name="Group 68"/>
            <p:cNvGrpSpPr>
              <a:grpSpLocks/>
            </p:cNvGrpSpPr>
            <p:nvPr/>
          </p:nvGrpSpPr>
          <p:grpSpPr bwMode="auto">
            <a:xfrm>
              <a:off x="5316486" y="899208"/>
              <a:ext cx="3287962" cy="2475035"/>
              <a:chOff x="144" y="972"/>
              <a:chExt cx="1872" cy="1356"/>
            </a:xfrm>
          </p:grpSpPr>
          <p:sp>
            <p:nvSpPr>
              <p:cNvPr id="7" name="Line 15"/>
              <p:cNvSpPr>
                <a:spLocks noChangeShapeType="1"/>
              </p:cNvSpPr>
              <p:nvPr/>
            </p:nvSpPr>
            <p:spPr bwMode="auto">
              <a:xfrm>
                <a:off x="1104" y="1572"/>
                <a:ext cx="67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" name="Line 16"/>
              <p:cNvSpPr>
                <a:spLocks noChangeShapeType="1"/>
              </p:cNvSpPr>
              <p:nvPr/>
            </p:nvSpPr>
            <p:spPr bwMode="auto">
              <a:xfrm>
                <a:off x="144" y="1560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Oval 29"/>
              <p:cNvSpPr>
                <a:spLocks noChangeArrowheads="1"/>
              </p:cNvSpPr>
              <p:nvPr/>
            </p:nvSpPr>
            <p:spPr bwMode="auto">
              <a:xfrm rot="5400000">
                <a:off x="745" y="1453"/>
                <a:ext cx="693" cy="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" name="Group 30"/>
              <p:cNvGrpSpPr>
                <a:grpSpLocks/>
              </p:cNvGrpSpPr>
              <p:nvPr/>
            </p:nvGrpSpPr>
            <p:grpSpPr bwMode="auto">
              <a:xfrm rot="5400000">
                <a:off x="359" y="1468"/>
                <a:ext cx="717" cy="114"/>
                <a:chOff x="924" y="1392"/>
                <a:chExt cx="744" cy="152"/>
              </a:xfrm>
            </p:grpSpPr>
            <p:sp>
              <p:nvSpPr>
                <p:cNvPr id="40" name="Freeform 31"/>
                <p:cNvSpPr>
                  <a:spLocks/>
                </p:cNvSpPr>
                <p:nvPr/>
              </p:nvSpPr>
              <p:spPr bwMode="auto">
                <a:xfrm>
                  <a:off x="92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32"/>
                <p:cNvSpPr>
                  <a:spLocks/>
                </p:cNvSpPr>
                <p:nvPr/>
              </p:nvSpPr>
              <p:spPr bwMode="auto">
                <a:xfrm flipH="1">
                  <a:off x="128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Line 33"/>
              <p:cNvSpPr>
                <a:spLocks noChangeShapeType="1"/>
              </p:cNvSpPr>
              <p:nvPr/>
            </p:nvSpPr>
            <p:spPr bwMode="auto">
              <a:xfrm rot="5400000">
                <a:off x="596" y="1559"/>
                <a:ext cx="13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Freeform 34"/>
              <p:cNvSpPr>
                <a:spLocks/>
              </p:cNvSpPr>
              <p:nvPr/>
            </p:nvSpPr>
            <p:spPr bwMode="auto">
              <a:xfrm rot="5400000">
                <a:off x="361" y="1293"/>
                <a:ext cx="370" cy="113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35"/>
              <p:cNvSpPr>
                <a:spLocks noChangeShapeType="1"/>
              </p:cNvSpPr>
              <p:nvPr/>
            </p:nvSpPr>
            <p:spPr bwMode="auto">
              <a:xfrm rot="5400000">
                <a:off x="427" y="1535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Freeform 36"/>
              <p:cNvSpPr>
                <a:spLocks/>
              </p:cNvSpPr>
              <p:nvPr/>
            </p:nvSpPr>
            <p:spPr bwMode="auto">
              <a:xfrm rot="5400000">
                <a:off x="798" y="1293"/>
                <a:ext cx="370" cy="114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Freeform 37"/>
              <p:cNvSpPr>
                <a:spLocks/>
              </p:cNvSpPr>
              <p:nvPr/>
            </p:nvSpPr>
            <p:spPr bwMode="auto">
              <a:xfrm rot="5400000" flipH="1">
                <a:off x="798" y="1640"/>
                <a:ext cx="370" cy="114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Line 38"/>
              <p:cNvSpPr>
                <a:spLocks noChangeShapeType="1"/>
              </p:cNvSpPr>
              <p:nvPr/>
            </p:nvSpPr>
            <p:spPr bwMode="auto">
              <a:xfrm rot="5400000">
                <a:off x="862" y="1547"/>
                <a:ext cx="13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39"/>
              <p:cNvSpPr>
                <a:spLocks/>
              </p:cNvSpPr>
              <p:nvPr/>
            </p:nvSpPr>
            <p:spPr bwMode="auto">
              <a:xfrm rot="5400000">
                <a:off x="708" y="1293"/>
                <a:ext cx="370" cy="114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Freeform 40"/>
              <p:cNvSpPr>
                <a:spLocks/>
              </p:cNvSpPr>
              <p:nvPr/>
            </p:nvSpPr>
            <p:spPr bwMode="auto">
              <a:xfrm rot="5400000" flipH="1">
                <a:off x="708" y="1640"/>
                <a:ext cx="370" cy="114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41"/>
              <p:cNvSpPr>
                <a:spLocks noChangeShapeType="1"/>
              </p:cNvSpPr>
              <p:nvPr/>
            </p:nvSpPr>
            <p:spPr bwMode="auto">
              <a:xfrm rot="5400000">
                <a:off x="772" y="1547"/>
                <a:ext cx="13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0" name="Group 42"/>
              <p:cNvGrpSpPr>
                <a:grpSpLocks/>
              </p:cNvGrpSpPr>
              <p:nvPr/>
            </p:nvGrpSpPr>
            <p:grpSpPr bwMode="auto">
              <a:xfrm rot="5400000">
                <a:off x="269" y="1468"/>
                <a:ext cx="717" cy="113"/>
                <a:chOff x="924" y="1392"/>
                <a:chExt cx="744" cy="152"/>
              </a:xfrm>
            </p:grpSpPr>
            <p:sp>
              <p:nvSpPr>
                <p:cNvPr id="38" name="Freeform 43"/>
                <p:cNvSpPr>
                  <a:spLocks/>
                </p:cNvSpPr>
                <p:nvPr/>
              </p:nvSpPr>
              <p:spPr bwMode="auto">
                <a:xfrm>
                  <a:off x="92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Freeform 44"/>
                <p:cNvSpPr>
                  <a:spLocks/>
                </p:cNvSpPr>
                <p:nvPr/>
              </p:nvSpPr>
              <p:spPr bwMode="auto">
                <a:xfrm flipH="1">
                  <a:off x="128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Line 45"/>
              <p:cNvSpPr>
                <a:spLocks noChangeShapeType="1"/>
              </p:cNvSpPr>
              <p:nvPr/>
            </p:nvSpPr>
            <p:spPr bwMode="auto">
              <a:xfrm rot="5400000">
                <a:off x="507" y="1559"/>
                <a:ext cx="13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2" name="Group 46"/>
              <p:cNvGrpSpPr>
                <a:grpSpLocks/>
              </p:cNvGrpSpPr>
              <p:nvPr/>
            </p:nvGrpSpPr>
            <p:grpSpPr bwMode="auto">
              <a:xfrm rot="5400000">
                <a:off x="448" y="1468"/>
                <a:ext cx="717" cy="113"/>
                <a:chOff x="924" y="1392"/>
                <a:chExt cx="744" cy="152"/>
              </a:xfrm>
            </p:grpSpPr>
            <p:sp>
              <p:nvSpPr>
                <p:cNvPr id="36" name="Freeform 47"/>
                <p:cNvSpPr>
                  <a:spLocks/>
                </p:cNvSpPr>
                <p:nvPr/>
              </p:nvSpPr>
              <p:spPr bwMode="auto">
                <a:xfrm>
                  <a:off x="92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48"/>
                <p:cNvSpPr>
                  <a:spLocks/>
                </p:cNvSpPr>
                <p:nvPr/>
              </p:nvSpPr>
              <p:spPr bwMode="auto">
                <a:xfrm flipH="1">
                  <a:off x="128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Line 49"/>
              <p:cNvSpPr>
                <a:spLocks noChangeShapeType="1"/>
              </p:cNvSpPr>
              <p:nvPr/>
            </p:nvSpPr>
            <p:spPr bwMode="auto">
              <a:xfrm rot="5400000">
                <a:off x="686" y="1559"/>
                <a:ext cx="13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Freeform 50"/>
              <p:cNvSpPr>
                <a:spLocks/>
              </p:cNvSpPr>
              <p:nvPr/>
            </p:nvSpPr>
            <p:spPr bwMode="auto">
              <a:xfrm>
                <a:off x="484" y="1596"/>
                <a:ext cx="112" cy="720"/>
              </a:xfrm>
              <a:custGeom>
                <a:avLst/>
                <a:gdLst>
                  <a:gd name="T0" fmla="*/ 8 w 112"/>
                  <a:gd name="T1" fmla="*/ 0 h 720"/>
                  <a:gd name="T2" fmla="*/ 8 w 112"/>
                  <a:gd name="T3" fmla="*/ 144 h 720"/>
                  <a:gd name="T4" fmla="*/ 56 w 112"/>
                  <a:gd name="T5" fmla="*/ 288 h 720"/>
                  <a:gd name="T6" fmla="*/ 104 w 112"/>
                  <a:gd name="T7" fmla="*/ 432 h 720"/>
                  <a:gd name="T8" fmla="*/ 104 w 112"/>
                  <a:gd name="T9" fmla="*/ 72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720">
                    <a:moveTo>
                      <a:pt x="8" y="0"/>
                    </a:moveTo>
                    <a:cubicBezTo>
                      <a:pt x="4" y="48"/>
                      <a:pt x="0" y="96"/>
                      <a:pt x="8" y="144"/>
                    </a:cubicBezTo>
                    <a:cubicBezTo>
                      <a:pt x="16" y="192"/>
                      <a:pt x="40" y="240"/>
                      <a:pt x="56" y="288"/>
                    </a:cubicBezTo>
                    <a:cubicBezTo>
                      <a:pt x="72" y="336"/>
                      <a:pt x="96" y="360"/>
                      <a:pt x="104" y="432"/>
                    </a:cubicBezTo>
                    <a:cubicBezTo>
                      <a:pt x="112" y="504"/>
                      <a:pt x="104" y="672"/>
                      <a:pt x="104" y="72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arrow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51"/>
              <p:cNvSpPr>
                <a:spLocks noChangeShapeType="1"/>
              </p:cNvSpPr>
              <p:nvPr/>
            </p:nvSpPr>
            <p:spPr bwMode="auto">
              <a:xfrm>
                <a:off x="1068" y="1896"/>
                <a:ext cx="0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arrow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Freeform 54"/>
              <p:cNvSpPr>
                <a:spLocks/>
              </p:cNvSpPr>
              <p:nvPr/>
            </p:nvSpPr>
            <p:spPr bwMode="auto">
              <a:xfrm>
                <a:off x="204" y="1272"/>
                <a:ext cx="300" cy="120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Freeform 56"/>
              <p:cNvSpPr>
                <a:spLocks/>
              </p:cNvSpPr>
              <p:nvPr/>
            </p:nvSpPr>
            <p:spPr bwMode="auto">
              <a:xfrm flipH="1">
                <a:off x="1104" y="1164"/>
                <a:ext cx="624" cy="264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triangle" w="sm" len="lg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Freeform 57"/>
              <p:cNvSpPr>
                <a:spLocks/>
              </p:cNvSpPr>
              <p:nvPr/>
            </p:nvSpPr>
            <p:spPr bwMode="auto">
              <a:xfrm flipV="1">
                <a:off x="204" y="1704"/>
                <a:ext cx="300" cy="120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Freeform 59"/>
              <p:cNvSpPr>
                <a:spLocks/>
              </p:cNvSpPr>
              <p:nvPr/>
            </p:nvSpPr>
            <p:spPr bwMode="auto">
              <a:xfrm flipH="1" flipV="1">
                <a:off x="1104" y="1716"/>
                <a:ext cx="624" cy="264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triangle" w="sm" len="lg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Freeform 61"/>
              <p:cNvSpPr>
                <a:spLocks/>
              </p:cNvSpPr>
              <p:nvPr/>
            </p:nvSpPr>
            <p:spPr bwMode="auto">
              <a:xfrm>
                <a:off x="300" y="1044"/>
                <a:ext cx="216" cy="168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Freeform 62"/>
              <p:cNvSpPr>
                <a:spLocks/>
              </p:cNvSpPr>
              <p:nvPr/>
            </p:nvSpPr>
            <p:spPr bwMode="auto">
              <a:xfrm flipH="1">
                <a:off x="1080" y="972"/>
                <a:ext cx="312" cy="264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triangle" w="sm" len="lg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Freeform 64"/>
              <p:cNvSpPr>
                <a:spLocks/>
              </p:cNvSpPr>
              <p:nvPr/>
            </p:nvSpPr>
            <p:spPr bwMode="auto">
              <a:xfrm flipV="1">
                <a:off x="300" y="1860"/>
                <a:ext cx="216" cy="168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Freeform 65"/>
              <p:cNvSpPr>
                <a:spLocks/>
              </p:cNvSpPr>
              <p:nvPr/>
            </p:nvSpPr>
            <p:spPr bwMode="auto">
              <a:xfrm flipH="1" flipV="1">
                <a:off x="1080" y="1836"/>
                <a:ext cx="312" cy="264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triangle" w="sm" len="lg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Text Box 66"/>
              <p:cNvSpPr txBox="1">
                <a:spLocks noChangeArrowheads="1"/>
              </p:cNvSpPr>
              <p:nvPr/>
            </p:nvSpPr>
            <p:spPr bwMode="auto">
              <a:xfrm>
                <a:off x="1536" y="1572"/>
                <a:ext cx="480" cy="3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rgbClr val="0000FF"/>
                    </a:solidFill>
                    <a:sym typeface="Symbol" pitchFamily="18" charset="2"/>
                  </a:rPr>
                  <a:t></a:t>
                </a:r>
                <a:endParaRPr lang="en-US" altLang="zh-CN" sz="2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5" name="Text Box 67"/>
              <p:cNvSpPr txBox="1">
                <a:spLocks noChangeArrowheads="1"/>
              </p:cNvSpPr>
              <p:nvPr/>
            </p:nvSpPr>
            <p:spPr bwMode="auto">
              <a:xfrm>
                <a:off x="828" y="2004"/>
                <a:ext cx="337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i="1" dirty="0" err="1">
                    <a:solidFill>
                      <a:srgbClr val="0000FF"/>
                    </a:solidFill>
                  </a:rPr>
                  <a:t>i</a:t>
                </a:r>
                <a:endParaRPr lang="en-US" altLang="zh-CN" sz="28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2" name="Text Box 66"/>
            <p:cNvSpPr txBox="1">
              <a:spLocks noChangeArrowheads="1"/>
            </p:cNvSpPr>
            <p:nvPr/>
          </p:nvSpPr>
          <p:spPr bwMode="auto">
            <a:xfrm>
              <a:off x="7293302" y="1068728"/>
              <a:ext cx="514621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rgbClr val="0000FF"/>
                  </a:solidFill>
                  <a:sym typeface="Symbol" pitchFamily="18" charset="2"/>
                </a:rPr>
                <a:t>B</a:t>
              </a:r>
              <a:endParaRPr lang="en-US" altLang="zh-CN" sz="2800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067187"/>
              </p:ext>
            </p:extLst>
          </p:nvPr>
        </p:nvGraphicFramePr>
        <p:xfrm>
          <a:off x="467544" y="4739733"/>
          <a:ext cx="576064" cy="78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9" name="Equation" r:id="rId4" imgW="88560" imgH="164880" progId="Equation.DSMT4">
                  <p:embed/>
                </p:oleObj>
              </mc:Choice>
              <mc:Fallback>
                <p:oleObj name="Equation" r:id="rId4" imgW="88560" imgH="1648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739733"/>
                        <a:ext cx="576064" cy="782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654645"/>
              </p:ext>
            </p:extLst>
          </p:nvPr>
        </p:nvGraphicFramePr>
        <p:xfrm>
          <a:off x="1619672" y="4805003"/>
          <a:ext cx="12319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0" name="Equation" r:id="rId6" imgW="190440" imgH="152280" progId="Equation.DSMT4">
                  <p:embed/>
                </p:oleObj>
              </mc:Choice>
              <mc:Fallback>
                <p:oleObj name="Equation" r:id="rId6" imgW="190440" imgH="1522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805003"/>
                        <a:ext cx="12319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583335"/>
              </p:ext>
            </p:extLst>
          </p:nvPr>
        </p:nvGraphicFramePr>
        <p:xfrm>
          <a:off x="2231740" y="4555207"/>
          <a:ext cx="985838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1" name="Equation" r:id="rId8" imgW="152280" imgH="203040" progId="Equation.DSMT4">
                  <p:embed/>
                </p:oleObj>
              </mc:Choice>
              <mc:Fallback>
                <p:oleObj name="Equation" r:id="rId8" imgW="152280" imgH="203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740" y="4555207"/>
                        <a:ext cx="985838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310834"/>
              </p:ext>
            </p:extLst>
          </p:nvPr>
        </p:nvGraphicFramePr>
        <p:xfrm>
          <a:off x="3628132" y="4771231"/>
          <a:ext cx="12319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2" name="Equation" r:id="rId10" imgW="190440" imgH="152280" progId="Equation.DSMT4">
                  <p:embed/>
                </p:oleObj>
              </mc:Choice>
              <mc:Fallback>
                <p:oleObj name="Equation" r:id="rId10" imgW="190440" imgH="152280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8132" y="4771231"/>
                        <a:ext cx="12319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150911"/>
              </p:ext>
            </p:extLst>
          </p:nvPr>
        </p:nvGraphicFramePr>
        <p:xfrm>
          <a:off x="5760131" y="4807235"/>
          <a:ext cx="12319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3" name="Equation" r:id="rId12" imgW="190417" imgH="152334" progId="Equation.DSMT4">
                  <p:embed/>
                </p:oleObj>
              </mc:Choice>
              <mc:Fallback>
                <p:oleObj name="Equation" r:id="rId12" imgW="190417" imgH="152334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0131" y="4807235"/>
                        <a:ext cx="12319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843393"/>
              </p:ext>
            </p:extLst>
          </p:nvPr>
        </p:nvGraphicFramePr>
        <p:xfrm>
          <a:off x="4427984" y="4780681"/>
          <a:ext cx="985838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4" name="Equation" r:id="rId13" imgW="152280" imgH="164880" progId="Equation.DSMT4">
                  <p:embed/>
                </p:oleObj>
              </mc:Choice>
              <mc:Fallback>
                <p:oleObj name="Equation" r:id="rId13" imgW="152280" imgH="164880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780681"/>
                        <a:ext cx="985838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347201"/>
              </p:ext>
            </p:extLst>
          </p:nvPr>
        </p:nvGraphicFramePr>
        <p:xfrm>
          <a:off x="6507163" y="4843239"/>
          <a:ext cx="8207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5" name="Equation" r:id="rId15" imgW="126720" imgH="139680" progId="Equation.DSMT4">
                  <p:embed/>
                </p:oleObj>
              </mc:Choice>
              <mc:Fallback>
                <p:oleObj name="Equation" r:id="rId15" imgW="126720" imgH="139680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163" y="4843239"/>
                        <a:ext cx="8207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473882"/>
              </p:ext>
            </p:extLst>
          </p:nvPr>
        </p:nvGraphicFramePr>
        <p:xfrm>
          <a:off x="647564" y="4663219"/>
          <a:ext cx="13144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6" name="Equation" r:id="rId17" imgW="203040" imgH="203040" progId="Equation.DSMT4">
                  <p:embed/>
                </p:oleObj>
              </mc:Choice>
              <mc:Fallback>
                <p:oleObj name="Equation" r:id="rId17" imgW="203040" imgH="203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64" y="4663219"/>
                        <a:ext cx="13144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67040"/>
              </p:ext>
            </p:extLst>
          </p:nvPr>
        </p:nvGraphicFramePr>
        <p:xfrm>
          <a:off x="2735796" y="4627215"/>
          <a:ext cx="13144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7" name="Equation" r:id="rId19" imgW="203040" imgH="203040" progId="Equation.DSMT4">
                  <p:embed/>
                </p:oleObj>
              </mc:Choice>
              <mc:Fallback>
                <p:oleObj name="Equation" r:id="rId19" imgW="203040" imgH="203040" progId="Equation.DSMT4">
                  <p:embed/>
                  <p:pic>
                    <p:nvPicPr>
                      <p:cNvPr id="0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796" y="4627215"/>
                        <a:ext cx="13144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872719"/>
              </p:ext>
            </p:extLst>
          </p:nvPr>
        </p:nvGraphicFramePr>
        <p:xfrm>
          <a:off x="4864596" y="4699223"/>
          <a:ext cx="13144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8" name="Equation" r:id="rId21" imgW="203024" imgH="203024" progId="Equation.DSMT4">
                  <p:embed/>
                </p:oleObj>
              </mc:Choice>
              <mc:Fallback>
                <p:oleObj name="Equation" r:id="rId21" imgW="203024" imgH="203024" progId="Equation.DSMT4">
                  <p:embed/>
                  <p:pic>
                    <p:nvPicPr>
                      <p:cNvPr id="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596" y="4699223"/>
                        <a:ext cx="13144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8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定量：</a:t>
            </a:r>
            <a:endParaRPr lang="en-US" altLang="zh-CN" dirty="0" smtClean="0"/>
          </a:p>
          <a:p>
            <a:r>
              <a:rPr lang="zh-CN" altLang="en-US" dirty="0" smtClean="0"/>
              <a:t>可以证明，线圈的全通量，与通过的电流成正比：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smtClean="0"/>
              <a:t>L ——</a:t>
            </a:r>
            <a:r>
              <a:rPr lang="zh-CN" altLang="en-US" dirty="0" smtClean="0"/>
              <a:t>线圈的</a:t>
            </a:r>
            <a:r>
              <a:rPr lang="zh-CN" altLang="en-US" b="1" dirty="0" smtClean="0">
                <a:solidFill>
                  <a:srgbClr val="C00000"/>
                </a:solidFill>
              </a:rPr>
              <a:t>自感系数</a:t>
            </a:r>
            <a:r>
              <a:rPr lang="zh-CN" altLang="en-US" dirty="0" smtClean="0"/>
              <a:t>，简称</a:t>
            </a:r>
            <a:r>
              <a:rPr lang="zh-CN" altLang="en-US" b="1" dirty="0" smtClean="0">
                <a:solidFill>
                  <a:srgbClr val="C00000"/>
                </a:solidFill>
              </a:rPr>
              <a:t>自感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L</a:t>
            </a:r>
            <a:r>
              <a:rPr lang="zh-CN" altLang="en-US" dirty="0" smtClean="0"/>
              <a:t>只与线圈本身的特性有关：匝数</a:t>
            </a:r>
            <a:r>
              <a:rPr lang="zh-CN" altLang="en-US" dirty="0"/>
              <a:t>、形状</a:t>
            </a:r>
            <a:r>
              <a:rPr lang="zh-CN" altLang="en-US" dirty="0" smtClean="0"/>
              <a:t>、</a:t>
            </a:r>
            <a:r>
              <a:rPr lang="zh-CN" altLang="en-US" dirty="0"/>
              <a:t>大小</a:t>
            </a:r>
            <a:r>
              <a:rPr lang="zh-CN" altLang="en-US" dirty="0" smtClean="0"/>
              <a:t>、</a:t>
            </a:r>
            <a:r>
              <a:rPr lang="zh-CN" altLang="en-US" dirty="0"/>
              <a:t>介质</a:t>
            </a:r>
            <a:r>
              <a:rPr lang="zh-CN" altLang="en-US" dirty="0" smtClean="0"/>
              <a:t>情况等。</a:t>
            </a:r>
            <a:endParaRPr lang="zh-CN" altLang="en-US" dirty="0"/>
          </a:p>
          <a:p>
            <a:r>
              <a:rPr lang="en-US" altLang="zh-CN" dirty="0" smtClean="0"/>
              <a:t>L</a:t>
            </a:r>
            <a:r>
              <a:rPr lang="zh-CN" altLang="en-US" dirty="0"/>
              <a:t>的单位</a:t>
            </a:r>
            <a:r>
              <a:rPr lang="zh-CN" altLang="en-US" dirty="0" smtClean="0"/>
              <a:t>：</a:t>
            </a:r>
            <a:r>
              <a:rPr lang="en-US" altLang="zh-CN" dirty="0"/>
              <a:t>H</a:t>
            </a:r>
            <a:r>
              <a:rPr lang="zh-CN" altLang="en-US" dirty="0"/>
              <a:t>（</a:t>
            </a:r>
            <a:r>
              <a:rPr lang="zh-CN" altLang="en-US" dirty="0" smtClean="0"/>
              <a:t>亨）</a:t>
            </a:r>
            <a:endParaRPr lang="zh-CN" altLang="en-US" dirty="0"/>
          </a:p>
          <a:p>
            <a:r>
              <a:rPr lang="zh-CN" altLang="en-US" dirty="0" smtClean="0"/>
              <a:t>可以理解为：线圈通过一个单位的电流时，线圈的全磁通。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525289"/>
              </p:ext>
            </p:extLst>
          </p:nvPr>
        </p:nvGraphicFramePr>
        <p:xfrm>
          <a:off x="2533650" y="2133600"/>
          <a:ext cx="15557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9" name="Equation" r:id="rId4" imgW="444240" imgH="203040" progId="Equation.DSMT4">
                  <p:embed/>
                </p:oleObj>
              </mc:Choice>
              <mc:Fallback>
                <p:oleObj name="Equation" r:id="rId4" imgW="444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33650" y="2133600"/>
                        <a:ext cx="15557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54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856984" cy="936104"/>
          </a:xfrm>
        </p:spPr>
        <p:txBody>
          <a:bodyPr>
            <a:no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cs typeface="+mn-cs"/>
              </a:rPr>
              <a:t>§5.1 </a:t>
            </a:r>
            <a:r>
              <a:rPr lang="zh-CN" altLang="en-US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  <a:cs typeface="+mn-cs"/>
              </a:rPr>
              <a:t>法拉第与楞次定律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328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一、电磁感应</a:t>
            </a:r>
            <a:r>
              <a:rPr lang="zh-CN" altLang="en-US" b="1" dirty="0" smtClean="0">
                <a:solidFill>
                  <a:srgbClr val="0000FF"/>
                </a:solidFill>
              </a:rPr>
              <a:t>现象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两种类型：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defTabSz="762000">
              <a:spcBef>
                <a:spcPct val="50000"/>
              </a:spcBef>
            </a:pPr>
            <a:r>
              <a:rPr lang="zh-CN" altLang="en-US" dirty="0" smtClean="0">
                <a:ea typeface="楷体_GB2312" pitchFamily="49" charset="-122"/>
              </a:rPr>
              <a:t>两类的共同特点是</a:t>
            </a:r>
            <a:r>
              <a:rPr lang="zh-CN" altLang="en-US" dirty="0">
                <a:ea typeface="楷体_GB2312" pitchFamily="49" charset="-122"/>
              </a:rPr>
              <a:t>：以闭合回路为边界的曲面的磁通量随时间发生变化</a:t>
            </a:r>
            <a:r>
              <a:rPr lang="zh-CN" altLang="en-US" dirty="0" smtClean="0">
                <a:ea typeface="楷体_GB2312" pitchFamily="49" charset="-122"/>
              </a:rPr>
              <a:t>，就会</a:t>
            </a:r>
            <a:r>
              <a:rPr lang="zh-CN" altLang="en-US" dirty="0">
                <a:ea typeface="楷体_GB2312" pitchFamily="49" charset="-122"/>
              </a:rPr>
              <a:t>在闭合回路中产生电流</a:t>
            </a:r>
            <a:r>
              <a:rPr lang="en-US" altLang="zh-CN" dirty="0">
                <a:ea typeface="楷体_GB2312" pitchFamily="49" charset="-122"/>
              </a:rPr>
              <a:t>——</a:t>
            </a:r>
            <a:r>
              <a:rPr lang="zh-CN" altLang="en-US" dirty="0">
                <a:ea typeface="楷体_GB2312" pitchFamily="49" charset="-122"/>
              </a:rPr>
              <a:t>电磁感应现象</a:t>
            </a:r>
            <a:r>
              <a:rPr lang="zh-CN" altLang="en-US" dirty="0" smtClean="0">
                <a:ea typeface="楷体_GB2312" pitchFamily="49" charset="-122"/>
              </a:rPr>
              <a:t>。产生的电流</a:t>
            </a:r>
            <a:r>
              <a:rPr lang="en-US" altLang="zh-CN" dirty="0" smtClean="0">
                <a:ea typeface="楷体_GB2312" pitchFamily="49" charset="-122"/>
              </a:rPr>
              <a:t>——</a:t>
            </a:r>
            <a:r>
              <a:rPr lang="zh-CN" altLang="en-US" dirty="0" smtClean="0">
                <a:ea typeface="楷体_GB2312" pitchFamily="49" charset="-122"/>
              </a:rPr>
              <a:t>感应电流。有电流必然就有电动势</a:t>
            </a:r>
            <a:r>
              <a:rPr lang="en-US" altLang="zh-CN" dirty="0" smtClean="0">
                <a:ea typeface="楷体_GB2312" pitchFamily="49" charset="-122"/>
              </a:rPr>
              <a:t>——</a:t>
            </a:r>
            <a:r>
              <a:rPr lang="zh-CN" altLang="en-US" dirty="0" smtClean="0">
                <a:ea typeface="楷体_GB2312" pitchFamily="49" charset="-122"/>
              </a:rPr>
              <a:t>感应电动势。</a:t>
            </a:r>
            <a:endParaRPr lang="en-US" altLang="zh-CN" dirty="0" smtClean="0"/>
          </a:p>
        </p:txBody>
      </p:sp>
      <p:grpSp>
        <p:nvGrpSpPr>
          <p:cNvPr id="66" name="组合 65"/>
          <p:cNvGrpSpPr/>
          <p:nvPr/>
        </p:nvGrpSpPr>
        <p:grpSpPr>
          <a:xfrm>
            <a:off x="5436096" y="1808820"/>
            <a:ext cx="2952328" cy="2389188"/>
            <a:chOff x="5436096" y="1808820"/>
            <a:chExt cx="2952328" cy="2389188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58"/>
            <a:stretch/>
          </p:blipFill>
          <p:spPr bwMode="auto">
            <a:xfrm>
              <a:off x="5528720" y="1808820"/>
              <a:ext cx="2859704" cy="2389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7" t="77754" r="60049" b="6527"/>
            <a:stretch/>
          </p:blipFill>
          <p:spPr bwMode="auto">
            <a:xfrm>
              <a:off x="5436096" y="2995710"/>
              <a:ext cx="425304" cy="393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5" name="组合 64"/>
          <p:cNvGrpSpPr/>
          <p:nvPr/>
        </p:nvGrpSpPr>
        <p:grpSpPr>
          <a:xfrm>
            <a:off x="2432376" y="1894103"/>
            <a:ext cx="2105831" cy="2507005"/>
            <a:chOff x="1583668" y="3059683"/>
            <a:chExt cx="2105831" cy="250700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36" t="7416" r="63101" b="68367"/>
            <a:stretch/>
          </p:blipFill>
          <p:spPr bwMode="auto">
            <a:xfrm>
              <a:off x="1889888" y="3059683"/>
              <a:ext cx="1555870" cy="544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4" name="组合 63"/>
            <p:cNvGrpSpPr/>
            <p:nvPr/>
          </p:nvGrpSpPr>
          <p:grpSpPr>
            <a:xfrm>
              <a:off x="1583668" y="3717032"/>
              <a:ext cx="2105831" cy="1849656"/>
              <a:chOff x="1583668" y="4049464"/>
              <a:chExt cx="2105831" cy="1849656"/>
            </a:xfrm>
          </p:grpSpPr>
          <p:sp>
            <p:nvSpPr>
              <p:cNvPr id="4" name="平行四边形 3"/>
              <p:cNvSpPr/>
              <p:nvPr/>
            </p:nvSpPr>
            <p:spPr>
              <a:xfrm>
                <a:off x="1619672" y="4049464"/>
                <a:ext cx="2069827" cy="581823"/>
              </a:xfrm>
              <a:prstGeom prst="parallelogram">
                <a:avLst>
                  <a:gd name="adj" fmla="val 5675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77" t="77754" r="60049" b="6527"/>
              <a:stretch/>
            </p:blipFill>
            <p:spPr bwMode="auto">
              <a:xfrm>
                <a:off x="1583668" y="4115715"/>
                <a:ext cx="425304" cy="393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3" name="组合 62"/>
              <p:cNvGrpSpPr/>
              <p:nvPr/>
            </p:nvGrpSpPr>
            <p:grpSpPr>
              <a:xfrm>
                <a:off x="2061839" y="4149080"/>
                <a:ext cx="1538053" cy="1750040"/>
                <a:chOff x="1881819" y="3861048"/>
                <a:chExt cx="1538053" cy="2520280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2044976" y="4797152"/>
                  <a:ext cx="1374896" cy="1584176"/>
                  <a:chOff x="2044976" y="4869160"/>
                  <a:chExt cx="1374896" cy="1584176"/>
                </a:xfrm>
              </p:grpSpPr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2296791" y="4869160"/>
                    <a:ext cx="574000" cy="864096"/>
                    <a:chOff x="2296791" y="4869160"/>
                    <a:chExt cx="574000" cy="864096"/>
                  </a:xfrm>
                </p:grpSpPr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2456967" y="4869160"/>
                      <a:ext cx="242825" cy="86409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" name="任意多边形 9"/>
                    <p:cNvSpPr/>
                    <p:nvPr/>
                  </p:nvSpPr>
                  <p:spPr>
                    <a:xfrm>
                      <a:off x="2296791" y="4941501"/>
                      <a:ext cx="547017" cy="77066"/>
                    </a:xfrm>
                    <a:custGeom>
                      <a:avLst/>
                      <a:gdLst>
                        <a:gd name="connsiteX0" fmla="*/ 0 w 547017"/>
                        <a:gd name="connsiteY0" fmla="*/ 23904 h 77066"/>
                        <a:gd name="connsiteX1" fmla="*/ 531628 w 547017"/>
                        <a:gd name="connsiteY1" fmla="*/ 2639 h 77066"/>
                        <a:gd name="connsiteX2" fmla="*/ 414669 w 547017"/>
                        <a:gd name="connsiteY2" fmla="*/ 77066 h 77066"/>
                        <a:gd name="connsiteX3" fmla="*/ 414669 w 547017"/>
                        <a:gd name="connsiteY3" fmla="*/ 77066 h 77066"/>
                        <a:gd name="connsiteX4" fmla="*/ 414669 w 547017"/>
                        <a:gd name="connsiteY4" fmla="*/ 77066 h 77066"/>
                        <a:gd name="connsiteX5" fmla="*/ 435935 w 547017"/>
                        <a:gd name="connsiteY5" fmla="*/ 77066 h 770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47017" h="77066">
                          <a:moveTo>
                            <a:pt x="0" y="23904"/>
                          </a:moveTo>
                          <a:cubicBezTo>
                            <a:pt x="231258" y="8841"/>
                            <a:pt x="462516" y="-6221"/>
                            <a:pt x="531628" y="2639"/>
                          </a:cubicBezTo>
                          <a:cubicBezTo>
                            <a:pt x="600740" y="11499"/>
                            <a:pt x="414669" y="77066"/>
                            <a:pt x="414669" y="77066"/>
                          </a:cubicBezTo>
                          <a:lnTo>
                            <a:pt x="414669" y="77066"/>
                          </a:lnTo>
                          <a:lnTo>
                            <a:pt x="414669" y="77066"/>
                          </a:lnTo>
                          <a:lnTo>
                            <a:pt x="435935" y="77066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" name="任意多边形 10"/>
                    <p:cNvSpPr/>
                    <p:nvPr/>
                  </p:nvSpPr>
                  <p:spPr>
                    <a:xfrm>
                      <a:off x="2335182" y="5050465"/>
                      <a:ext cx="502161" cy="127591"/>
                    </a:xfrm>
                    <a:custGeom>
                      <a:avLst/>
                      <a:gdLst>
                        <a:gd name="connsiteX0" fmla="*/ 99674 w 502161"/>
                        <a:gd name="connsiteY0" fmla="*/ 0 h 127591"/>
                        <a:gd name="connsiteX1" fmla="*/ 25246 w 502161"/>
                        <a:gd name="connsiteY1" fmla="*/ 42530 h 127591"/>
                        <a:gd name="connsiteX2" fmla="*/ 482446 w 502161"/>
                        <a:gd name="connsiteY2" fmla="*/ 53163 h 127591"/>
                        <a:gd name="connsiteX3" fmla="*/ 376120 w 502161"/>
                        <a:gd name="connsiteY3" fmla="*/ 127591 h 1275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02161" h="127591">
                          <a:moveTo>
                            <a:pt x="99674" y="0"/>
                          </a:moveTo>
                          <a:cubicBezTo>
                            <a:pt x="30562" y="16835"/>
                            <a:pt x="-38549" y="33670"/>
                            <a:pt x="25246" y="42530"/>
                          </a:cubicBezTo>
                          <a:cubicBezTo>
                            <a:pt x="89041" y="51390"/>
                            <a:pt x="423967" y="38986"/>
                            <a:pt x="482446" y="53163"/>
                          </a:cubicBezTo>
                          <a:cubicBezTo>
                            <a:pt x="540925" y="67340"/>
                            <a:pt x="458522" y="97465"/>
                            <a:pt x="376120" y="127591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" name="任意多边形 11"/>
                    <p:cNvSpPr/>
                    <p:nvPr/>
                  </p:nvSpPr>
                  <p:spPr>
                    <a:xfrm>
                      <a:off x="2339752" y="5202865"/>
                      <a:ext cx="502161" cy="127591"/>
                    </a:xfrm>
                    <a:custGeom>
                      <a:avLst/>
                      <a:gdLst>
                        <a:gd name="connsiteX0" fmla="*/ 99674 w 502161"/>
                        <a:gd name="connsiteY0" fmla="*/ 0 h 127591"/>
                        <a:gd name="connsiteX1" fmla="*/ 25246 w 502161"/>
                        <a:gd name="connsiteY1" fmla="*/ 42530 h 127591"/>
                        <a:gd name="connsiteX2" fmla="*/ 482446 w 502161"/>
                        <a:gd name="connsiteY2" fmla="*/ 53163 h 127591"/>
                        <a:gd name="connsiteX3" fmla="*/ 376120 w 502161"/>
                        <a:gd name="connsiteY3" fmla="*/ 127591 h 1275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02161" h="127591">
                          <a:moveTo>
                            <a:pt x="99674" y="0"/>
                          </a:moveTo>
                          <a:cubicBezTo>
                            <a:pt x="30562" y="16835"/>
                            <a:pt x="-38549" y="33670"/>
                            <a:pt x="25246" y="42530"/>
                          </a:cubicBezTo>
                          <a:cubicBezTo>
                            <a:pt x="89041" y="51390"/>
                            <a:pt x="423967" y="38986"/>
                            <a:pt x="482446" y="53163"/>
                          </a:cubicBezTo>
                          <a:cubicBezTo>
                            <a:pt x="540925" y="67340"/>
                            <a:pt x="458522" y="97465"/>
                            <a:pt x="376120" y="127591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" name="任意多边形 12"/>
                    <p:cNvSpPr/>
                    <p:nvPr/>
                  </p:nvSpPr>
                  <p:spPr>
                    <a:xfrm>
                      <a:off x="2339752" y="5355265"/>
                      <a:ext cx="502161" cy="127591"/>
                    </a:xfrm>
                    <a:custGeom>
                      <a:avLst/>
                      <a:gdLst>
                        <a:gd name="connsiteX0" fmla="*/ 99674 w 502161"/>
                        <a:gd name="connsiteY0" fmla="*/ 0 h 127591"/>
                        <a:gd name="connsiteX1" fmla="*/ 25246 w 502161"/>
                        <a:gd name="connsiteY1" fmla="*/ 42530 h 127591"/>
                        <a:gd name="connsiteX2" fmla="*/ 482446 w 502161"/>
                        <a:gd name="connsiteY2" fmla="*/ 53163 h 127591"/>
                        <a:gd name="connsiteX3" fmla="*/ 376120 w 502161"/>
                        <a:gd name="connsiteY3" fmla="*/ 127591 h 1275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02161" h="127591">
                          <a:moveTo>
                            <a:pt x="99674" y="0"/>
                          </a:moveTo>
                          <a:cubicBezTo>
                            <a:pt x="30562" y="16835"/>
                            <a:pt x="-38549" y="33670"/>
                            <a:pt x="25246" y="42530"/>
                          </a:cubicBezTo>
                          <a:cubicBezTo>
                            <a:pt x="89041" y="51390"/>
                            <a:pt x="423967" y="38986"/>
                            <a:pt x="482446" y="53163"/>
                          </a:cubicBezTo>
                          <a:cubicBezTo>
                            <a:pt x="540925" y="67340"/>
                            <a:pt x="458522" y="97465"/>
                            <a:pt x="376120" y="127591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任意多边形 26"/>
                    <p:cNvSpPr/>
                    <p:nvPr/>
                  </p:nvSpPr>
                  <p:spPr>
                    <a:xfrm>
                      <a:off x="2339752" y="5518298"/>
                      <a:ext cx="531039" cy="95693"/>
                    </a:xfrm>
                    <a:custGeom>
                      <a:avLst/>
                      <a:gdLst>
                        <a:gd name="connsiteX0" fmla="*/ 122434 w 547737"/>
                        <a:gd name="connsiteY0" fmla="*/ 0 h 95693"/>
                        <a:gd name="connsiteX1" fmla="*/ 26741 w 547737"/>
                        <a:gd name="connsiteY1" fmla="*/ 42530 h 95693"/>
                        <a:gd name="connsiteX2" fmla="*/ 547737 w 547737"/>
                        <a:gd name="connsiteY2" fmla="*/ 95693 h 95693"/>
                        <a:gd name="connsiteX3" fmla="*/ 547737 w 547737"/>
                        <a:gd name="connsiteY3" fmla="*/ 95693 h 95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47737" h="95693">
                          <a:moveTo>
                            <a:pt x="122434" y="0"/>
                          </a:moveTo>
                          <a:cubicBezTo>
                            <a:pt x="39145" y="13290"/>
                            <a:pt x="-44143" y="26581"/>
                            <a:pt x="26741" y="42530"/>
                          </a:cubicBezTo>
                          <a:cubicBezTo>
                            <a:pt x="97625" y="58479"/>
                            <a:pt x="547737" y="95693"/>
                            <a:pt x="547737" y="95693"/>
                          </a:cubicBezTo>
                          <a:lnTo>
                            <a:pt x="547737" y="95693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2044976" y="4965405"/>
                    <a:ext cx="1374896" cy="1487931"/>
                    <a:chOff x="2044976" y="4965405"/>
                    <a:chExt cx="1374896" cy="1487931"/>
                  </a:xfrm>
                </p:grpSpPr>
                <p:cxnSp>
                  <p:nvCxnSpPr>
                    <p:cNvPr id="30" name="直接连接符 29"/>
                    <p:cNvCxnSpPr>
                      <a:stCxn id="10" idx="0"/>
                    </p:cNvCxnSpPr>
                    <p:nvPr/>
                  </p:nvCxnSpPr>
                  <p:spPr>
                    <a:xfrm>
                      <a:off x="2296791" y="4965405"/>
                      <a:ext cx="0" cy="91186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接连接符 32"/>
                    <p:cNvCxnSpPr/>
                    <p:nvPr/>
                  </p:nvCxnSpPr>
                  <p:spPr>
                    <a:xfrm flipH="1">
                      <a:off x="2044976" y="5877272"/>
                      <a:ext cx="251815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直接连接符 34"/>
                    <p:cNvCxnSpPr/>
                    <p:nvPr/>
                  </p:nvCxnSpPr>
                  <p:spPr>
                    <a:xfrm>
                      <a:off x="2044976" y="5877272"/>
                      <a:ext cx="0" cy="432048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接连接符 36"/>
                    <p:cNvCxnSpPr/>
                    <p:nvPr/>
                  </p:nvCxnSpPr>
                  <p:spPr>
                    <a:xfrm>
                      <a:off x="2044976" y="6309320"/>
                      <a:ext cx="41199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直接连接符 41"/>
                    <p:cNvCxnSpPr/>
                    <p:nvPr/>
                  </p:nvCxnSpPr>
                  <p:spPr>
                    <a:xfrm>
                      <a:off x="2456967" y="6165304"/>
                      <a:ext cx="0" cy="288032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直接连接符 43"/>
                    <p:cNvCxnSpPr/>
                    <p:nvPr/>
                  </p:nvCxnSpPr>
                  <p:spPr>
                    <a:xfrm>
                      <a:off x="2555776" y="6237312"/>
                      <a:ext cx="0" cy="144016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2570299" y="6309320"/>
                      <a:ext cx="267044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矩形 46"/>
                    <p:cNvSpPr/>
                    <p:nvPr/>
                  </p:nvSpPr>
                  <p:spPr>
                    <a:xfrm>
                      <a:off x="2837343" y="6237312"/>
                      <a:ext cx="582529" cy="144016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49" name="直接箭头连接符 48"/>
                    <p:cNvCxnSpPr>
                      <a:endCxn id="47" idx="0"/>
                    </p:cNvCxnSpPr>
                    <p:nvPr/>
                  </p:nvCxnSpPr>
                  <p:spPr>
                    <a:xfrm>
                      <a:off x="3128607" y="6021288"/>
                      <a:ext cx="1" cy="216024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/>
                    <p:cNvCxnSpPr/>
                    <p:nvPr/>
                  </p:nvCxnSpPr>
                  <p:spPr>
                    <a:xfrm>
                      <a:off x="3128608" y="6021288"/>
                      <a:ext cx="291264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接连接符 52"/>
                    <p:cNvCxnSpPr/>
                    <p:nvPr/>
                  </p:nvCxnSpPr>
                  <p:spPr>
                    <a:xfrm flipV="1">
                      <a:off x="3419872" y="5613991"/>
                      <a:ext cx="0" cy="40729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直接连接符 54"/>
                    <p:cNvCxnSpPr/>
                    <p:nvPr/>
                  </p:nvCxnSpPr>
                  <p:spPr>
                    <a:xfrm>
                      <a:off x="2870791" y="5613991"/>
                      <a:ext cx="549081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2" name="组合 61"/>
                <p:cNvGrpSpPr/>
                <p:nvPr/>
              </p:nvGrpSpPr>
              <p:grpSpPr>
                <a:xfrm>
                  <a:off x="1881819" y="3861048"/>
                  <a:ext cx="1383918" cy="936104"/>
                  <a:chOff x="1881819" y="3861048"/>
                  <a:chExt cx="1383918" cy="936104"/>
                </a:xfrm>
              </p:grpSpPr>
              <p:cxnSp>
                <p:nvCxnSpPr>
                  <p:cNvPr id="59" name="直接箭头连接符 58"/>
                  <p:cNvCxnSpPr/>
                  <p:nvPr/>
                </p:nvCxnSpPr>
                <p:spPr>
                  <a:xfrm flipH="1" flipV="1">
                    <a:off x="2555776" y="3861048"/>
                    <a:ext cx="22604" cy="93610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2627784" y="3891516"/>
                    <a:ext cx="637953" cy="893135"/>
                  </a:xfrm>
                  <a:custGeom>
                    <a:avLst/>
                    <a:gdLst>
                      <a:gd name="connsiteX0" fmla="*/ 0 w 637953"/>
                      <a:gd name="connsiteY0" fmla="*/ 893135 h 893135"/>
                      <a:gd name="connsiteX1" fmla="*/ 170121 w 637953"/>
                      <a:gd name="connsiteY1" fmla="*/ 361507 h 893135"/>
                      <a:gd name="connsiteX2" fmla="*/ 637953 w 637953"/>
                      <a:gd name="connsiteY2" fmla="*/ 0 h 893135"/>
                      <a:gd name="connsiteX3" fmla="*/ 637953 w 637953"/>
                      <a:gd name="connsiteY3" fmla="*/ 0 h 893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7953" h="893135">
                        <a:moveTo>
                          <a:pt x="0" y="893135"/>
                        </a:moveTo>
                        <a:cubicBezTo>
                          <a:pt x="31898" y="701749"/>
                          <a:pt x="63796" y="510363"/>
                          <a:pt x="170121" y="361507"/>
                        </a:cubicBezTo>
                        <a:cubicBezTo>
                          <a:pt x="276446" y="212651"/>
                          <a:pt x="637953" y="0"/>
                          <a:pt x="637953" y="0"/>
                        </a:cubicBezTo>
                        <a:lnTo>
                          <a:pt x="637953" y="0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prstDash val="dash"/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任意多边形 60"/>
                  <p:cNvSpPr/>
                  <p:nvPr/>
                </p:nvSpPr>
                <p:spPr>
                  <a:xfrm flipH="1">
                    <a:off x="1881819" y="3904017"/>
                    <a:ext cx="637953" cy="893135"/>
                  </a:xfrm>
                  <a:custGeom>
                    <a:avLst/>
                    <a:gdLst>
                      <a:gd name="connsiteX0" fmla="*/ 0 w 637953"/>
                      <a:gd name="connsiteY0" fmla="*/ 893135 h 893135"/>
                      <a:gd name="connsiteX1" fmla="*/ 170121 w 637953"/>
                      <a:gd name="connsiteY1" fmla="*/ 361507 h 893135"/>
                      <a:gd name="connsiteX2" fmla="*/ 637953 w 637953"/>
                      <a:gd name="connsiteY2" fmla="*/ 0 h 893135"/>
                      <a:gd name="connsiteX3" fmla="*/ 637953 w 637953"/>
                      <a:gd name="connsiteY3" fmla="*/ 0 h 893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7953" h="893135">
                        <a:moveTo>
                          <a:pt x="0" y="893135"/>
                        </a:moveTo>
                        <a:cubicBezTo>
                          <a:pt x="31898" y="701749"/>
                          <a:pt x="63796" y="510363"/>
                          <a:pt x="170121" y="361507"/>
                        </a:cubicBezTo>
                        <a:cubicBezTo>
                          <a:pt x="276446" y="212651"/>
                          <a:pt x="637953" y="0"/>
                          <a:pt x="637953" y="0"/>
                        </a:cubicBezTo>
                        <a:lnTo>
                          <a:pt x="637953" y="0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prstDash val="dash"/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3415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随时间变化时，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𝑖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𝑖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zh-CN" altLang="en-US" b="0" i="1" smtClean="0">
                        <a:latin typeface="Cambria Math"/>
                      </a:rPr>
                      <m:t>。</m:t>
                    </m:r>
                  </m:oMath>
                </a14:m>
                <a:r>
                  <a:rPr lang="zh-CN" altLang="en-US" dirty="0" smtClean="0"/>
                  <a:t>感应电动势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𝜀</m:t>
                    </m:r>
                    <m:r>
                      <a:rPr lang="en-US" altLang="zh-CN" b="0" i="1" dirty="0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/>
                          </a:rPr>
                          <m:t>𝑑</m:t>
                        </m:r>
                        <m:r>
                          <a:rPr lang="zh-CN" altLang="en-US" b="0" i="1" dirty="0" smtClean="0">
                            <a:latin typeface="Cambria Math"/>
                          </a:rPr>
                          <m:t>𝜓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altLang="zh-CN" b="0" i="1" dirty="0" smtClean="0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𝐿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𝑑𝑖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CN" b="0" i="1" dirty="0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𝑑𝐿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与时间无关，故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/>
                      </a:rPr>
                      <m:t>：</m:t>
                    </m:r>
                    <m:r>
                      <a:rPr lang="zh-CN" altLang="en-US" i="1" smtClean="0">
                        <a:solidFill>
                          <a:srgbClr val="C00000"/>
                        </a:solidFill>
                        <a:latin typeface="Cambria Math"/>
                      </a:rPr>
                      <m:t>𝜀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/>
                      </a:rPr>
                      <m:t>𝐿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𝑑𝑖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zh-CN" b="0" dirty="0" smtClean="0">
                  <a:solidFill>
                    <a:srgbClr val="C00000"/>
                  </a:solidFill>
                </a:endParaRPr>
              </a:p>
              <a:p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可以理解为，当电流随时间的变化率为一个单位时，线圈的自感电动势的数值。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负号说明自感电动势总是反抗线圈中电流的变化。当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增大，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反向；当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减小，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𝑖</m:t>
                    </m:r>
                  </m:oMath>
                </a14:m>
                <a:r>
                  <a:rPr lang="zh-CN" altLang="en-US" dirty="0" smtClean="0"/>
                  <a:t>同向。自感电动势总是阻碍电流的变化。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自感的应用：滤波、整流等。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3"/>
                <a:stretch>
                  <a:fillRect l="-1633" t="-1672" r="-6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19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</a:rPr>
                  <a:t>2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、互感：</a:t>
                </a:r>
                <a:endParaRPr lang="en-US" altLang="zh-CN" b="1" dirty="0" smtClean="0">
                  <a:solidFill>
                    <a:srgbClr val="C00000"/>
                  </a:solidFill>
                </a:endParaRPr>
              </a:p>
              <a:p>
                <a:r>
                  <a:rPr lang="zh-CN" altLang="en-US" dirty="0" smtClean="0"/>
                  <a:t>一个线圈中电流发生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</a:t>
                </a:r>
                <a:r>
                  <a:rPr lang="zh-CN" altLang="en-US" dirty="0" smtClean="0"/>
                  <a:t>变化，在另一邻近线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</a:t>
                </a:r>
                <a:r>
                  <a:rPr lang="zh-CN" altLang="en-US" dirty="0" smtClean="0"/>
                  <a:t>圈中产生感应电动势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</a:t>
                </a:r>
                <a:r>
                  <a:rPr lang="zh-CN" altLang="en-US" dirty="0" smtClean="0"/>
                  <a:t>的现象叫做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互感现象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</a:t>
                </a:r>
                <a:r>
                  <a:rPr lang="zh-CN" altLang="en-US" dirty="0" smtClean="0"/>
                  <a:t>产生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/>
                      </a:rPr>
                      <m:t>的</m:t>
                    </m:r>
                  </m:oMath>
                </a14:m>
                <a:r>
                  <a:rPr lang="zh-CN" altLang="en-US" dirty="0" smtClean="0"/>
                  <a:t>电动势叫做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互感电动势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160"/>
          <p:cNvGrpSpPr>
            <a:grpSpLocks/>
          </p:cNvGrpSpPr>
          <p:nvPr/>
        </p:nvGrpSpPr>
        <p:grpSpPr bwMode="auto">
          <a:xfrm>
            <a:off x="4726297" y="978024"/>
            <a:ext cx="3562350" cy="2366963"/>
            <a:chOff x="156" y="1008"/>
            <a:chExt cx="2244" cy="1491"/>
          </a:xfrm>
        </p:grpSpPr>
        <p:sp>
          <p:nvSpPr>
            <p:cNvPr id="69" name="Line 122"/>
            <p:cNvSpPr>
              <a:spLocks noChangeShapeType="1"/>
            </p:cNvSpPr>
            <p:nvPr/>
          </p:nvSpPr>
          <p:spPr bwMode="auto">
            <a:xfrm>
              <a:off x="1704" y="1716"/>
              <a:ext cx="4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125"/>
            <p:cNvSpPr>
              <a:spLocks noChangeShapeType="1"/>
            </p:cNvSpPr>
            <p:nvPr/>
          </p:nvSpPr>
          <p:spPr bwMode="auto">
            <a:xfrm>
              <a:off x="156" y="1716"/>
              <a:ext cx="33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126"/>
            <p:cNvSpPr>
              <a:spLocks noChangeShapeType="1"/>
            </p:cNvSpPr>
            <p:nvPr/>
          </p:nvSpPr>
          <p:spPr bwMode="auto">
            <a:xfrm>
              <a:off x="1092" y="1716"/>
              <a:ext cx="28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" name="Group 146"/>
            <p:cNvGrpSpPr>
              <a:grpSpLocks/>
            </p:cNvGrpSpPr>
            <p:nvPr/>
          </p:nvGrpSpPr>
          <p:grpSpPr bwMode="auto">
            <a:xfrm>
              <a:off x="1386" y="1354"/>
              <a:ext cx="400" cy="718"/>
              <a:chOff x="1506" y="1222"/>
              <a:chExt cx="400" cy="718"/>
            </a:xfrm>
          </p:grpSpPr>
          <p:sp>
            <p:nvSpPr>
              <p:cNvPr id="112" name="Oval 87"/>
              <p:cNvSpPr>
                <a:spLocks noChangeArrowheads="1"/>
              </p:cNvSpPr>
              <p:nvPr/>
            </p:nvSpPr>
            <p:spPr bwMode="auto">
              <a:xfrm rot="5400000">
                <a:off x="1488" y="1510"/>
                <a:ext cx="693" cy="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13" name="Group 120"/>
              <p:cNvGrpSpPr>
                <a:grpSpLocks/>
              </p:cNvGrpSpPr>
              <p:nvPr/>
            </p:nvGrpSpPr>
            <p:grpSpPr bwMode="auto">
              <a:xfrm>
                <a:off x="1682" y="1222"/>
                <a:ext cx="114" cy="717"/>
                <a:chOff x="1730" y="1198"/>
                <a:chExt cx="114" cy="717"/>
              </a:xfrm>
            </p:grpSpPr>
            <p:sp>
              <p:nvSpPr>
                <p:cNvPr id="120" name="Freeform 99"/>
                <p:cNvSpPr>
                  <a:spLocks/>
                </p:cNvSpPr>
                <p:nvPr/>
              </p:nvSpPr>
              <p:spPr bwMode="auto">
                <a:xfrm rot="5400000">
                  <a:off x="1602" y="1326"/>
                  <a:ext cx="370" cy="114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00"/>
                <p:cNvSpPr>
                  <a:spLocks/>
                </p:cNvSpPr>
                <p:nvPr/>
              </p:nvSpPr>
              <p:spPr bwMode="auto">
                <a:xfrm rot="5400000" flipH="1">
                  <a:off x="1602" y="1673"/>
                  <a:ext cx="370" cy="114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4" name="Group 119"/>
              <p:cNvGrpSpPr>
                <a:grpSpLocks/>
              </p:cNvGrpSpPr>
              <p:nvPr/>
            </p:nvGrpSpPr>
            <p:grpSpPr bwMode="auto">
              <a:xfrm>
                <a:off x="1592" y="1222"/>
                <a:ext cx="114" cy="717"/>
                <a:chOff x="1640" y="1198"/>
                <a:chExt cx="114" cy="717"/>
              </a:xfrm>
            </p:grpSpPr>
            <p:sp>
              <p:nvSpPr>
                <p:cNvPr id="118" name="Freeform 103"/>
                <p:cNvSpPr>
                  <a:spLocks/>
                </p:cNvSpPr>
                <p:nvPr/>
              </p:nvSpPr>
              <p:spPr bwMode="auto">
                <a:xfrm rot="5400000">
                  <a:off x="1512" y="1326"/>
                  <a:ext cx="370" cy="114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04"/>
                <p:cNvSpPr>
                  <a:spLocks/>
                </p:cNvSpPr>
                <p:nvPr/>
              </p:nvSpPr>
              <p:spPr bwMode="auto">
                <a:xfrm rot="5400000" flipH="1">
                  <a:off x="1512" y="1673"/>
                  <a:ext cx="370" cy="114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5" name="Group 112"/>
              <p:cNvGrpSpPr>
                <a:grpSpLocks/>
              </p:cNvGrpSpPr>
              <p:nvPr/>
            </p:nvGrpSpPr>
            <p:grpSpPr bwMode="auto">
              <a:xfrm rot="5400000">
                <a:off x="1204" y="1525"/>
                <a:ext cx="717" cy="113"/>
                <a:chOff x="924" y="1392"/>
                <a:chExt cx="744" cy="152"/>
              </a:xfrm>
            </p:grpSpPr>
            <p:sp>
              <p:nvSpPr>
                <p:cNvPr id="116" name="Freeform 113"/>
                <p:cNvSpPr>
                  <a:spLocks/>
                </p:cNvSpPr>
                <p:nvPr/>
              </p:nvSpPr>
              <p:spPr bwMode="auto">
                <a:xfrm>
                  <a:off x="92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14"/>
                <p:cNvSpPr>
                  <a:spLocks/>
                </p:cNvSpPr>
                <p:nvPr/>
              </p:nvSpPr>
              <p:spPr bwMode="auto">
                <a:xfrm flipH="1">
                  <a:off x="128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3" name="Oval 52"/>
            <p:cNvSpPr>
              <a:spLocks noChangeArrowheads="1"/>
            </p:cNvSpPr>
            <p:nvPr/>
          </p:nvSpPr>
          <p:spPr bwMode="auto">
            <a:xfrm rot="5400000">
              <a:off x="745" y="1621"/>
              <a:ext cx="693" cy="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4" name="Group 54"/>
            <p:cNvGrpSpPr>
              <a:grpSpLocks/>
            </p:cNvGrpSpPr>
            <p:nvPr/>
          </p:nvGrpSpPr>
          <p:grpSpPr bwMode="auto">
            <a:xfrm rot="5400000">
              <a:off x="359" y="1636"/>
              <a:ext cx="717" cy="114"/>
              <a:chOff x="924" y="1392"/>
              <a:chExt cx="744" cy="152"/>
            </a:xfrm>
          </p:grpSpPr>
          <p:sp>
            <p:nvSpPr>
              <p:cNvPr id="110" name="Freeform 55"/>
              <p:cNvSpPr>
                <a:spLocks/>
              </p:cNvSpPr>
              <p:nvPr/>
            </p:nvSpPr>
            <p:spPr bwMode="auto">
              <a:xfrm>
                <a:off x="924" y="1392"/>
                <a:ext cx="384" cy="152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:spLocks/>
              </p:cNvSpPr>
              <p:nvPr/>
            </p:nvSpPr>
            <p:spPr bwMode="auto">
              <a:xfrm flipH="1">
                <a:off x="1284" y="1392"/>
                <a:ext cx="384" cy="152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5" name="Line 57"/>
            <p:cNvSpPr>
              <a:spLocks noChangeShapeType="1"/>
            </p:cNvSpPr>
            <p:nvPr/>
          </p:nvSpPr>
          <p:spPr bwMode="auto">
            <a:xfrm rot="5400000">
              <a:off x="596" y="1727"/>
              <a:ext cx="1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 rot="5400000">
              <a:off x="361" y="1461"/>
              <a:ext cx="370" cy="113"/>
            </a:xfrm>
            <a:custGeom>
              <a:avLst/>
              <a:gdLst>
                <a:gd name="T0" fmla="*/ 0 w 384"/>
                <a:gd name="T1" fmla="*/ 0 h 152"/>
                <a:gd name="T2" fmla="*/ 48 w 384"/>
                <a:gd name="T3" fmla="*/ 96 h 152"/>
                <a:gd name="T4" fmla="*/ 240 w 384"/>
                <a:gd name="T5" fmla="*/ 144 h 152"/>
                <a:gd name="T6" fmla="*/ 384 w 384"/>
                <a:gd name="T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152">
                  <a:moveTo>
                    <a:pt x="0" y="0"/>
                  </a:moveTo>
                  <a:cubicBezTo>
                    <a:pt x="4" y="36"/>
                    <a:pt x="8" y="72"/>
                    <a:pt x="48" y="96"/>
                  </a:cubicBezTo>
                  <a:cubicBezTo>
                    <a:pt x="88" y="120"/>
                    <a:pt x="184" y="136"/>
                    <a:pt x="240" y="144"/>
                  </a:cubicBezTo>
                  <a:cubicBezTo>
                    <a:pt x="296" y="152"/>
                    <a:pt x="360" y="144"/>
                    <a:pt x="384" y="14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Line 62"/>
            <p:cNvSpPr>
              <a:spLocks noChangeShapeType="1"/>
            </p:cNvSpPr>
            <p:nvPr/>
          </p:nvSpPr>
          <p:spPr bwMode="auto">
            <a:xfrm rot="5400000">
              <a:off x="427" y="1703"/>
              <a:ext cx="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Freeform 64"/>
            <p:cNvSpPr>
              <a:spLocks/>
            </p:cNvSpPr>
            <p:nvPr/>
          </p:nvSpPr>
          <p:spPr bwMode="auto">
            <a:xfrm rot="5400000">
              <a:off x="798" y="1461"/>
              <a:ext cx="370" cy="114"/>
            </a:xfrm>
            <a:custGeom>
              <a:avLst/>
              <a:gdLst>
                <a:gd name="T0" fmla="*/ 0 w 384"/>
                <a:gd name="T1" fmla="*/ 0 h 152"/>
                <a:gd name="T2" fmla="*/ 48 w 384"/>
                <a:gd name="T3" fmla="*/ 96 h 152"/>
                <a:gd name="T4" fmla="*/ 240 w 384"/>
                <a:gd name="T5" fmla="*/ 144 h 152"/>
                <a:gd name="T6" fmla="*/ 384 w 384"/>
                <a:gd name="T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152">
                  <a:moveTo>
                    <a:pt x="0" y="0"/>
                  </a:moveTo>
                  <a:cubicBezTo>
                    <a:pt x="4" y="36"/>
                    <a:pt x="8" y="72"/>
                    <a:pt x="48" y="96"/>
                  </a:cubicBezTo>
                  <a:cubicBezTo>
                    <a:pt x="88" y="120"/>
                    <a:pt x="184" y="136"/>
                    <a:pt x="240" y="144"/>
                  </a:cubicBezTo>
                  <a:cubicBezTo>
                    <a:pt x="296" y="152"/>
                    <a:pt x="360" y="144"/>
                    <a:pt x="384" y="14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Freeform 65"/>
            <p:cNvSpPr>
              <a:spLocks/>
            </p:cNvSpPr>
            <p:nvPr/>
          </p:nvSpPr>
          <p:spPr bwMode="auto">
            <a:xfrm rot="5400000" flipH="1">
              <a:off x="798" y="1808"/>
              <a:ext cx="370" cy="114"/>
            </a:xfrm>
            <a:custGeom>
              <a:avLst/>
              <a:gdLst>
                <a:gd name="T0" fmla="*/ 0 w 384"/>
                <a:gd name="T1" fmla="*/ 0 h 152"/>
                <a:gd name="T2" fmla="*/ 48 w 384"/>
                <a:gd name="T3" fmla="*/ 96 h 152"/>
                <a:gd name="T4" fmla="*/ 240 w 384"/>
                <a:gd name="T5" fmla="*/ 144 h 152"/>
                <a:gd name="T6" fmla="*/ 384 w 384"/>
                <a:gd name="T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152">
                  <a:moveTo>
                    <a:pt x="0" y="0"/>
                  </a:moveTo>
                  <a:cubicBezTo>
                    <a:pt x="4" y="36"/>
                    <a:pt x="8" y="72"/>
                    <a:pt x="48" y="96"/>
                  </a:cubicBezTo>
                  <a:cubicBezTo>
                    <a:pt x="88" y="120"/>
                    <a:pt x="184" y="136"/>
                    <a:pt x="240" y="144"/>
                  </a:cubicBezTo>
                  <a:cubicBezTo>
                    <a:pt x="296" y="152"/>
                    <a:pt x="360" y="144"/>
                    <a:pt x="384" y="14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66"/>
            <p:cNvSpPr>
              <a:spLocks noChangeShapeType="1"/>
            </p:cNvSpPr>
            <p:nvPr/>
          </p:nvSpPr>
          <p:spPr bwMode="auto">
            <a:xfrm rot="5400000">
              <a:off x="862" y="1715"/>
              <a:ext cx="1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Freeform 68"/>
            <p:cNvSpPr>
              <a:spLocks/>
            </p:cNvSpPr>
            <p:nvPr/>
          </p:nvSpPr>
          <p:spPr bwMode="auto">
            <a:xfrm rot="5400000">
              <a:off x="708" y="1461"/>
              <a:ext cx="370" cy="114"/>
            </a:xfrm>
            <a:custGeom>
              <a:avLst/>
              <a:gdLst>
                <a:gd name="T0" fmla="*/ 0 w 384"/>
                <a:gd name="T1" fmla="*/ 0 h 152"/>
                <a:gd name="T2" fmla="*/ 48 w 384"/>
                <a:gd name="T3" fmla="*/ 96 h 152"/>
                <a:gd name="T4" fmla="*/ 240 w 384"/>
                <a:gd name="T5" fmla="*/ 144 h 152"/>
                <a:gd name="T6" fmla="*/ 384 w 384"/>
                <a:gd name="T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152">
                  <a:moveTo>
                    <a:pt x="0" y="0"/>
                  </a:moveTo>
                  <a:cubicBezTo>
                    <a:pt x="4" y="36"/>
                    <a:pt x="8" y="72"/>
                    <a:pt x="48" y="96"/>
                  </a:cubicBezTo>
                  <a:cubicBezTo>
                    <a:pt x="88" y="120"/>
                    <a:pt x="184" y="136"/>
                    <a:pt x="240" y="144"/>
                  </a:cubicBezTo>
                  <a:cubicBezTo>
                    <a:pt x="296" y="152"/>
                    <a:pt x="360" y="144"/>
                    <a:pt x="384" y="14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Freeform 69"/>
            <p:cNvSpPr>
              <a:spLocks/>
            </p:cNvSpPr>
            <p:nvPr/>
          </p:nvSpPr>
          <p:spPr bwMode="auto">
            <a:xfrm rot="5400000" flipH="1">
              <a:off x="708" y="1808"/>
              <a:ext cx="370" cy="114"/>
            </a:xfrm>
            <a:custGeom>
              <a:avLst/>
              <a:gdLst>
                <a:gd name="T0" fmla="*/ 0 w 384"/>
                <a:gd name="T1" fmla="*/ 0 h 152"/>
                <a:gd name="T2" fmla="*/ 48 w 384"/>
                <a:gd name="T3" fmla="*/ 96 h 152"/>
                <a:gd name="T4" fmla="*/ 240 w 384"/>
                <a:gd name="T5" fmla="*/ 144 h 152"/>
                <a:gd name="T6" fmla="*/ 384 w 384"/>
                <a:gd name="T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152">
                  <a:moveTo>
                    <a:pt x="0" y="0"/>
                  </a:moveTo>
                  <a:cubicBezTo>
                    <a:pt x="4" y="36"/>
                    <a:pt x="8" y="72"/>
                    <a:pt x="48" y="96"/>
                  </a:cubicBezTo>
                  <a:cubicBezTo>
                    <a:pt x="88" y="120"/>
                    <a:pt x="184" y="136"/>
                    <a:pt x="240" y="144"/>
                  </a:cubicBezTo>
                  <a:cubicBezTo>
                    <a:pt x="296" y="152"/>
                    <a:pt x="360" y="144"/>
                    <a:pt x="384" y="14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70"/>
            <p:cNvSpPr>
              <a:spLocks noChangeShapeType="1"/>
            </p:cNvSpPr>
            <p:nvPr/>
          </p:nvSpPr>
          <p:spPr bwMode="auto">
            <a:xfrm rot="5400000">
              <a:off x="772" y="1715"/>
              <a:ext cx="1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4" name="Group 72"/>
            <p:cNvGrpSpPr>
              <a:grpSpLocks/>
            </p:cNvGrpSpPr>
            <p:nvPr/>
          </p:nvGrpSpPr>
          <p:grpSpPr bwMode="auto">
            <a:xfrm rot="5400000">
              <a:off x="269" y="1636"/>
              <a:ext cx="717" cy="113"/>
              <a:chOff x="924" y="1392"/>
              <a:chExt cx="744" cy="152"/>
            </a:xfrm>
          </p:grpSpPr>
          <p:sp>
            <p:nvSpPr>
              <p:cNvPr id="108" name="Freeform 73"/>
              <p:cNvSpPr>
                <a:spLocks/>
              </p:cNvSpPr>
              <p:nvPr/>
            </p:nvSpPr>
            <p:spPr bwMode="auto">
              <a:xfrm>
                <a:off x="924" y="1392"/>
                <a:ext cx="384" cy="152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Freeform 74"/>
              <p:cNvSpPr>
                <a:spLocks/>
              </p:cNvSpPr>
              <p:nvPr/>
            </p:nvSpPr>
            <p:spPr bwMode="auto">
              <a:xfrm flipH="1">
                <a:off x="1284" y="1392"/>
                <a:ext cx="384" cy="152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5" name="Line 75"/>
            <p:cNvSpPr>
              <a:spLocks noChangeShapeType="1"/>
            </p:cNvSpPr>
            <p:nvPr/>
          </p:nvSpPr>
          <p:spPr bwMode="auto">
            <a:xfrm rot="5400000">
              <a:off x="507" y="1727"/>
              <a:ext cx="1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6" name="Group 77"/>
            <p:cNvGrpSpPr>
              <a:grpSpLocks/>
            </p:cNvGrpSpPr>
            <p:nvPr/>
          </p:nvGrpSpPr>
          <p:grpSpPr bwMode="auto">
            <a:xfrm rot="5400000">
              <a:off x="448" y="1636"/>
              <a:ext cx="717" cy="113"/>
              <a:chOff x="924" y="1392"/>
              <a:chExt cx="744" cy="152"/>
            </a:xfrm>
          </p:grpSpPr>
          <p:sp>
            <p:nvSpPr>
              <p:cNvPr id="106" name="Freeform 78"/>
              <p:cNvSpPr>
                <a:spLocks/>
              </p:cNvSpPr>
              <p:nvPr/>
            </p:nvSpPr>
            <p:spPr bwMode="auto">
              <a:xfrm>
                <a:off x="924" y="1392"/>
                <a:ext cx="384" cy="152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" name="Freeform 79"/>
              <p:cNvSpPr>
                <a:spLocks/>
              </p:cNvSpPr>
              <p:nvPr/>
            </p:nvSpPr>
            <p:spPr bwMode="auto">
              <a:xfrm flipH="1">
                <a:off x="1284" y="1392"/>
                <a:ext cx="384" cy="152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7" name="Line 80"/>
            <p:cNvSpPr>
              <a:spLocks noChangeShapeType="1"/>
            </p:cNvSpPr>
            <p:nvPr/>
          </p:nvSpPr>
          <p:spPr bwMode="auto">
            <a:xfrm rot="5400000">
              <a:off x="686" y="1727"/>
              <a:ext cx="1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Freeform 116"/>
            <p:cNvSpPr>
              <a:spLocks/>
            </p:cNvSpPr>
            <p:nvPr/>
          </p:nvSpPr>
          <p:spPr bwMode="auto">
            <a:xfrm>
              <a:off x="484" y="1764"/>
              <a:ext cx="112" cy="720"/>
            </a:xfrm>
            <a:custGeom>
              <a:avLst/>
              <a:gdLst>
                <a:gd name="T0" fmla="*/ 8 w 112"/>
                <a:gd name="T1" fmla="*/ 0 h 720"/>
                <a:gd name="T2" fmla="*/ 8 w 112"/>
                <a:gd name="T3" fmla="*/ 144 h 720"/>
                <a:gd name="T4" fmla="*/ 56 w 112"/>
                <a:gd name="T5" fmla="*/ 288 h 720"/>
                <a:gd name="T6" fmla="*/ 104 w 112"/>
                <a:gd name="T7" fmla="*/ 432 h 720"/>
                <a:gd name="T8" fmla="*/ 104 w 112"/>
                <a:gd name="T9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720">
                  <a:moveTo>
                    <a:pt x="8" y="0"/>
                  </a:moveTo>
                  <a:cubicBezTo>
                    <a:pt x="4" y="48"/>
                    <a:pt x="0" y="96"/>
                    <a:pt x="8" y="144"/>
                  </a:cubicBezTo>
                  <a:cubicBezTo>
                    <a:pt x="16" y="192"/>
                    <a:pt x="40" y="240"/>
                    <a:pt x="56" y="288"/>
                  </a:cubicBezTo>
                  <a:cubicBezTo>
                    <a:pt x="72" y="336"/>
                    <a:pt x="96" y="360"/>
                    <a:pt x="104" y="432"/>
                  </a:cubicBezTo>
                  <a:cubicBezTo>
                    <a:pt x="112" y="504"/>
                    <a:pt x="104" y="672"/>
                    <a:pt x="104" y="72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Line 117"/>
            <p:cNvSpPr>
              <a:spLocks noChangeShapeType="1"/>
            </p:cNvSpPr>
            <p:nvPr/>
          </p:nvSpPr>
          <p:spPr bwMode="auto">
            <a:xfrm>
              <a:off x="1068" y="2064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Text Box 129"/>
            <p:cNvSpPr txBox="1">
              <a:spLocks noChangeArrowheads="1"/>
            </p:cNvSpPr>
            <p:nvPr/>
          </p:nvSpPr>
          <p:spPr bwMode="auto">
            <a:xfrm>
              <a:off x="1488" y="1008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/>
                <a:t>2</a:t>
              </a:r>
            </a:p>
          </p:txBody>
        </p:sp>
        <p:sp>
          <p:nvSpPr>
            <p:cNvPr id="91" name="Text Box 130"/>
            <p:cNvSpPr txBox="1">
              <a:spLocks noChangeArrowheads="1"/>
            </p:cNvSpPr>
            <p:nvPr/>
          </p:nvSpPr>
          <p:spPr bwMode="auto">
            <a:xfrm>
              <a:off x="732" y="1020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/>
                <a:t>1</a:t>
              </a:r>
            </a:p>
          </p:txBody>
        </p:sp>
        <p:sp>
          <p:nvSpPr>
            <p:cNvPr id="92" name="Freeform 131"/>
            <p:cNvSpPr>
              <a:spLocks/>
            </p:cNvSpPr>
            <p:nvPr/>
          </p:nvSpPr>
          <p:spPr bwMode="auto">
            <a:xfrm>
              <a:off x="204" y="1428"/>
              <a:ext cx="300" cy="120"/>
            </a:xfrm>
            <a:custGeom>
              <a:avLst/>
              <a:gdLst>
                <a:gd name="T0" fmla="*/ 0 w 192"/>
                <a:gd name="T1" fmla="*/ 0 h 144"/>
                <a:gd name="T2" fmla="*/ 96 w 192"/>
                <a:gd name="T3" fmla="*/ 96 h 144"/>
                <a:gd name="T4" fmla="*/ 192 w 19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144">
                  <a:moveTo>
                    <a:pt x="0" y="0"/>
                  </a:moveTo>
                  <a:cubicBezTo>
                    <a:pt x="32" y="36"/>
                    <a:pt x="64" y="72"/>
                    <a:pt x="96" y="96"/>
                  </a:cubicBezTo>
                  <a:cubicBezTo>
                    <a:pt x="128" y="120"/>
                    <a:pt x="168" y="136"/>
                    <a:pt x="192" y="14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Line 133"/>
            <p:cNvSpPr>
              <a:spLocks noChangeShapeType="1"/>
            </p:cNvSpPr>
            <p:nvPr/>
          </p:nvSpPr>
          <p:spPr bwMode="auto">
            <a:xfrm flipV="1">
              <a:off x="1080" y="1536"/>
              <a:ext cx="324" cy="6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Freeform 134"/>
            <p:cNvSpPr>
              <a:spLocks/>
            </p:cNvSpPr>
            <p:nvPr/>
          </p:nvSpPr>
          <p:spPr bwMode="auto">
            <a:xfrm flipH="1">
              <a:off x="1704" y="1176"/>
              <a:ext cx="384" cy="264"/>
            </a:xfrm>
            <a:custGeom>
              <a:avLst/>
              <a:gdLst>
                <a:gd name="T0" fmla="*/ 0 w 192"/>
                <a:gd name="T1" fmla="*/ 0 h 144"/>
                <a:gd name="T2" fmla="*/ 96 w 192"/>
                <a:gd name="T3" fmla="*/ 96 h 144"/>
                <a:gd name="T4" fmla="*/ 192 w 19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144">
                  <a:moveTo>
                    <a:pt x="0" y="0"/>
                  </a:moveTo>
                  <a:cubicBezTo>
                    <a:pt x="32" y="36"/>
                    <a:pt x="64" y="72"/>
                    <a:pt x="96" y="96"/>
                  </a:cubicBezTo>
                  <a:cubicBezTo>
                    <a:pt x="128" y="120"/>
                    <a:pt x="168" y="136"/>
                    <a:pt x="192" y="14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 type="triangle" w="sm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Freeform 137"/>
            <p:cNvSpPr>
              <a:spLocks/>
            </p:cNvSpPr>
            <p:nvPr/>
          </p:nvSpPr>
          <p:spPr bwMode="auto">
            <a:xfrm flipV="1">
              <a:off x="204" y="1884"/>
              <a:ext cx="300" cy="120"/>
            </a:xfrm>
            <a:custGeom>
              <a:avLst/>
              <a:gdLst>
                <a:gd name="T0" fmla="*/ 0 w 192"/>
                <a:gd name="T1" fmla="*/ 0 h 144"/>
                <a:gd name="T2" fmla="*/ 96 w 192"/>
                <a:gd name="T3" fmla="*/ 96 h 144"/>
                <a:gd name="T4" fmla="*/ 192 w 19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144">
                  <a:moveTo>
                    <a:pt x="0" y="0"/>
                  </a:moveTo>
                  <a:cubicBezTo>
                    <a:pt x="32" y="36"/>
                    <a:pt x="64" y="72"/>
                    <a:pt x="96" y="96"/>
                  </a:cubicBezTo>
                  <a:cubicBezTo>
                    <a:pt x="128" y="120"/>
                    <a:pt x="168" y="136"/>
                    <a:pt x="192" y="14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138"/>
            <p:cNvSpPr>
              <a:spLocks noChangeShapeType="1"/>
            </p:cNvSpPr>
            <p:nvPr/>
          </p:nvSpPr>
          <p:spPr bwMode="auto">
            <a:xfrm>
              <a:off x="1080" y="1836"/>
              <a:ext cx="312" cy="3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Freeform 139"/>
            <p:cNvSpPr>
              <a:spLocks/>
            </p:cNvSpPr>
            <p:nvPr/>
          </p:nvSpPr>
          <p:spPr bwMode="auto">
            <a:xfrm flipH="1" flipV="1">
              <a:off x="1704" y="2004"/>
              <a:ext cx="384" cy="264"/>
            </a:xfrm>
            <a:custGeom>
              <a:avLst/>
              <a:gdLst>
                <a:gd name="T0" fmla="*/ 0 w 192"/>
                <a:gd name="T1" fmla="*/ 0 h 144"/>
                <a:gd name="T2" fmla="*/ 96 w 192"/>
                <a:gd name="T3" fmla="*/ 96 h 144"/>
                <a:gd name="T4" fmla="*/ 192 w 19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144">
                  <a:moveTo>
                    <a:pt x="0" y="0"/>
                  </a:moveTo>
                  <a:cubicBezTo>
                    <a:pt x="32" y="36"/>
                    <a:pt x="64" y="72"/>
                    <a:pt x="96" y="96"/>
                  </a:cubicBezTo>
                  <a:cubicBezTo>
                    <a:pt x="128" y="120"/>
                    <a:pt x="168" y="136"/>
                    <a:pt x="192" y="144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 type="triangle" w="sm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8" name="Group 142"/>
            <p:cNvGrpSpPr>
              <a:grpSpLocks/>
            </p:cNvGrpSpPr>
            <p:nvPr/>
          </p:nvGrpSpPr>
          <p:grpSpPr bwMode="auto">
            <a:xfrm>
              <a:off x="300" y="1140"/>
              <a:ext cx="1200" cy="264"/>
              <a:chOff x="144" y="1032"/>
              <a:chExt cx="1200" cy="264"/>
            </a:xfrm>
          </p:grpSpPr>
          <p:sp>
            <p:nvSpPr>
              <p:cNvPr id="104" name="Freeform 140"/>
              <p:cNvSpPr>
                <a:spLocks/>
              </p:cNvSpPr>
              <p:nvPr/>
            </p:nvSpPr>
            <p:spPr bwMode="auto">
              <a:xfrm>
                <a:off x="144" y="1104"/>
                <a:ext cx="216" cy="168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" name="Freeform 141"/>
              <p:cNvSpPr>
                <a:spLocks/>
              </p:cNvSpPr>
              <p:nvPr/>
            </p:nvSpPr>
            <p:spPr bwMode="auto">
              <a:xfrm flipH="1">
                <a:off x="924" y="1032"/>
                <a:ext cx="420" cy="264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triangle" w="sm" len="lg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9" name="Group 143"/>
            <p:cNvGrpSpPr>
              <a:grpSpLocks/>
            </p:cNvGrpSpPr>
            <p:nvPr/>
          </p:nvGrpSpPr>
          <p:grpSpPr bwMode="auto">
            <a:xfrm flipV="1">
              <a:off x="300" y="2004"/>
              <a:ext cx="1200" cy="264"/>
              <a:chOff x="144" y="1032"/>
              <a:chExt cx="1200" cy="264"/>
            </a:xfrm>
          </p:grpSpPr>
          <p:sp>
            <p:nvSpPr>
              <p:cNvPr id="102" name="Freeform 144"/>
              <p:cNvSpPr>
                <a:spLocks/>
              </p:cNvSpPr>
              <p:nvPr/>
            </p:nvSpPr>
            <p:spPr bwMode="auto">
              <a:xfrm>
                <a:off x="144" y="1104"/>
                <a:ext cx="216" cy="168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" name="Freeform 145"/>
              <p:cNvSpPr>
                <a:spLocks/>
              </p:cNvSpPr>
              <p:nvPr/>
            </p:nvSpPr>
            <p:spPr bwMode="auto">
              <a:xfrm flipH="1">
                <a:off x="924" y="1032"/>
                <a:ext cx="420" cy="264"/>
              </a:xfrm>
              <a:custGeom>
                <a:avLst/>
                <a:gdLst>
                  <a:gd name="T0" fmla="*/ 0 w 192"/>
                  <a:gd name="T1" fmla="*/ 0 h 144"/>
                  <a:gd name="T2" fmla="*/ 96 w 192"/>
                  <a:gd name="T3" fmla="*/ 96 h 144"/>
                  <a:gd name="T4" fmla="*/ 192 w 19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144">
                    <a:moveTo>
                      <a:pt x="0" y="0"/>
                    </a:moveTo>
                    <a:cubicBezTo>
                      <a:pt x="32" y="36"/>
                      <a:pt x="64" y="72"/>
                      <a:pt x="96" y="96"/>
                    </a:cubicBezTo>
                    <a:cubicBezTo>
                      <a:pt x="128" y="120"/>
                      <a:pt x="168" y="136"/>
                      <a:pt x="192" y="144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 type="triangle" w="sm" len="lg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0" name="Text Box 147"/>
            <p:cNvSpPr txBox="1">
              <a:spLocks noChangeArrowheads="1"/>
            </p:cNvSpPr>
            <p:nvPr/>
          </p:nvSpPr>
          <p:spPr bwMode="auto">
            <a:xfrm>
              <a:off x="1920" y="1716"/>
              <a:ext cx="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rgbClr val="0000FF"/>
                  </a:solidFill>
                  <a:sym typeface="Symbol" pitchFamily="18" charset="2"/>
                </a:rPr>
                <a:t></a:t>
              </a:r>
              <a:r>
                <a:rPr lang="en-US" altLang="zh-CN" sz="2800" b="1" baseline="-25000" dirty="0">
                  <a:solidFill>
                    <a:srgbClr val="0000FF"/>
                  </a:solidFill>
                  <a:sym typeface="Symbol" pitchFamily="18" charset="2"/>
                </a:rPr>
                <a:t>12</a:t>
              </a:r>
              <a:endParaRPr lang="en-US" altLang="zh-CN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101" name="Text Box 148"/>
            <p:cNvSpPr txBox="1">
              <a:spLocks noChangeArrowheads="1"/>
            </p:cNvSpPr>
            <p:nvPr/>
          </p:nvSpPr>
          <p:spPr bwMode="auto">
            <a:xfrm>
              <a:off x="828" y="2172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 dirty="0" smtClean="0">
                  <a:solidFill>
                    <a:srgbClr val="0000FF"/>
                  </a:solidFill>
                </a:rPr>
                <a:t>i</a:t>
              </a:r>
              <a:r>
                <a:rPr lang="en-US" altLang="zh-CN" sz="2800" b="1" baseline="-25000" dirty="0">
                  <a:solidFill>
                    <a:srgbClr val="0000FF"/>
                  </a:solidFill>
                </a:rPr>
                <a:t>1</a:t>
              </a:r>
              <a:endParaRPr lang="en-US" altLang="zh-CN" sz="2800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684941"/>
              </p:ext>
            </p:extLst>
          </p:nvPr>
        </p:nvGraphicFramePr>
        <p:xfrm>
          <a:off x="7721600" y="1219200"/>
          <a:ext cx="64928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8" name="Equation" r:id="rId5" imgW="215640" imgH="228600" progId="Equation.DSMT4">
                  <p:embed/>
                </p:oleObj>
              </mc:Choice>
              <mc:Fallback>
                <p:oleObj name="Equation" r:id="rId5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21600" y="1219200"/>
                        <a:ext cx="649288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749776"/>
              </p:ext>
            </p:extLst>
          </p:nvPr>
        </p:nvGraphicFramePr>
        <p:xfrm>
          <a:off x="250825" y="4565650"/>
          <a:ext cx="68103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9" name="Equation" r:id="rId7" imgW="114120" imgH="228600" progId="Equation.DSMT4">
                  <p:embed/>
                </p:oleObj>
              </mc:Choice>
              <mc:Fallback>
                <p:oleObj name="Equation" r:id="rId7" imgW="114120" imgH="2286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565650"/>
                        <a:ext cx="681038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304540"/>
              </p:ext>
            </p:extLst>
          </p:nvPr>
        </p:nvGraphicFramePr>
        <p:xfrm>
          <a:off x="1343179" y="4735727"/>
          <a:ext cx="1131874" cy="571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0" name="Equation" r:id="rId9" imgW="190440" imgH="152280" progId="Equation.DSMT4">
                  <p:embed/>
                </p:oleObj>
              </mc:Choice>
              <mc:Fallback>
                <p:oleObj name="Equation" r:id="rId9" imgW="190440" imgH="152280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179" y="4735727"/>
                        <a:ext cx="1131874" cy="5712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55649"/>
              </p:ext>
            </p:extLst>
          </p:nvPr>
        </p:nvGraphicFramePr>
        <p:xfrm>
          <a:off x="1912125" y="4545124"/>
          <a:ext cx="1283568" cy="952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1" name="Equation" r:id="rId11" imgW="215640" imgH="253800" progId="Equation.DSMT4">
                  <p:embed/>
                </p:oleObj>
              </mc:Choice>
              <mc:Fallback>
                <p:oleObj name="Equation" r:id="rId11" imgW="215640" imgH="253800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125" y="4545124"/>
                        <a:ext cx="1283568" cy="952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869063"/>
              </p:ext>
            </p:extLst>
          </p:nvPr>
        </p:nvGraphicFramePr>
        <p:xfrm>
          <a:off x="3552446" y="4708107"/>
          <a:ext cx="1131874" cy="571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2" name="Equation" r:id="rId13" imgW="190417" imgH="152334" progId="Equation.DSMT4">
                  <p:embed/>
                </p:oleObj>
              </mc:Choice>
              <mc:Fallback>
                <p:oleObj name="Equation" r:id="rId13" imgW="190417" imgH="152334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446" y="4708107"/>
                        <a:ext cx="1131874" cy="5712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621879"/>
              </p:ext>
            </p:extLst>
          </p:nvPr>
        </p:nvGraphicFramePr>
        <p:xfrm>
          <a:off x="6132733" y="4736982"/>
          <a:ext cx="1131874" cy="571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3" name="Equation" r:id="rId15" imgW="190417" imgH="152334" progId="Equation.DSMT4">
                  <p:embed/>
                </p:oleObj>
              </mc:Choice>
              <mc:Fallback>
                <p:oleObj name="Equation" r:id="rId15" imgW="190417" imgH="152334" progId="Equation.DSMT4">
                  <p:embed/>
                  <p:pic>
                    <p:nvPicPr>
                      <p:cNvPr id="0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733" y="4736982"/>
                        <a:ext cx="1131874" cy="571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643383"/>
              </p:ext>
            </p:extLst>
          </p:nvPr>
        </p:nvGraphicFramePr>
        <p:xfrm>
          <a:off x="4211960" y="4555118"/>
          <a:ext cx="1357958" cy="857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4" name="Equation" r:id="rId16" imgW="228600" imgH="228600" progId="Equation.DSMT4">
                  <p:embed/>
                </p:oleObj>
              </mc:Choice>
              <mc:Fallback>
                <p:oleObj name="Equation" r:id="rId16" imgW="228600" imgH="228600" progId="Equation.DSMT4">
                  <p:embed/>
                  <p:pic>
                    <p:nvPicPr>
                      <p:cNvPr id="0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555118"/>
                        <a:ext cx="1357958" cy="8574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631619"/>
              </p:ext>
            </p:extLst>
          </p:nvPr>
        </p:nvGraphicFramePr>
        <p:xfrm>
          <a:off x="6786118" y="4558394"/>
          <a:ext cx="1206262" cy="85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5" name="Equation" r:id="rId18" imgW="203040" imgH="228600" progId="Equation.DSMT4">
                  <p:embed/>
                </p:oleObj>
              </mc:Choice>
              <mc:Fallback>
                <p:oleObj name="Equation" r:id="rId18" imgW="203040" imgH="228600" progId="Equation.DSMT4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118" y="4558394"/>
                        <a:ext cx="1206262" cy="858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116529"/>
              </p:ext>
            </p:extLst>
          </p:nvPr>
        </p:nvGraphicFramePr>
        <p:xfrm>
          <a:off x="516164" y="4622736"/>
          <a:ext cx="1207721" cy="760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6" name="Equation" r:id="rId20" imgW="203040" imgH="203040" progId="Equation.DSMT4">
                  <p:embed/>
                </p:oleObj>
              </mc:Choice>
              <mc:Fallback>
                <p:oleObj name="Equation" r:id="rId20" imgW="203040" imgH="203040" progId="Equation.DSMT4">
                  <p:embed/>
                  <p:pic>
                    <p:nvPicPr>
                      <p:cNvPr id="0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64" y="4622736"/>
                        <a:ext cx="1207721" cy="760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360140"/>
              </p:ext>
            </p:extLst>
          </p:nvPr>
        </p:nvGraphicFramePr>
        <p:xfrm>
          <a:off x="2748826" y="4595116"/>
          <a:ext cx="1207721" cy="760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7" name="Equation" r:id="rId22" imgW="203024" imgH="203024" progId="Equation.DSMT4">
                  <p:embed/>
                </p:oleObj>
              </mc:Choice>
              <mc:Fallback>
                <p:oleObj name="Equation" r:id="rId22" imgW="203024" imgH="203024" progId="Equation.DSMT4">
                  <p:embed/>
                  <p:pic>
                    <p:nvPicPr>
                      <p:cNvPr id="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826" y="4595116"/>
                        <a:ext cx="1207721" cy="760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008657"/>
              </p:ext>
            </p:extLst>
          </p:nvPr>
        </p:nvGraphicFramePr>
        <p:xfrm>
          <a:off x="5184068" y="4651611"/>
          <a:ext cx="1207721" cy="760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8" name="Equation" r:id="rId24" imgW="203024" imgH="203024" progId="Equation.DSMT4">
                  <p:embed/>
                </p:oleObj>
              </mc:Choice>
              <mc:Fallback>
                <p:oleObj name="Equation" r:id="rId24" imgW="203024" imgH="203024" progId="Equation.DSMT4">
                  <p:embed/>
                  <p:pic>
                    <p:nvPicPr>
                      <p:cNvPr id="0" name="对象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068" y="4651611"/>
                        <a:ext cx="1207721" cy="760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077170"/>
              </p:ext>
            </p:extLst>
          </p:nvPr>
        </p:nvGraphicFramePr>
        <p:xfrm>
          <a:off x="143508" y="5557838"/>
          <a:ext cx="75723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9" name="Equation" r:id="rId25" imgW="126720" imgH="228600" progId="Equation.DSMT4">
                  <p:embed/>
                </p:oleObj>
              </mc:Choice>
              <mc:Fallback>
                <p:oleObj name="Equation" r:id="rId25" imgW="126720" imgH="228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08" y="5557838"/>
                        <a:ext cx="757238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664500"/>
              </p:ext>
            </p:extLst>
          </p:nvPr>
        </p:nvGraphicFramePr>
        <p:xfrm>
          <a:off x="1307716" y="5727340"/>
          <a:ext cx="11318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0" name="Equation" r:id="rId27" imgW="190417" imgH="152334" progId="Equation.DSMT4">
                  <p:embed/>
                </p:oleObj>
              </mc:Choice>
              <mc:Fallback>
                <p:oleObj name="Equation" r:id="rId27" imgW="190417" imgH="152334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7716" y="5727340"/>
                        <a:ext cx="11318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783155"/>
              </p:ext>
            </p:extLst>
          </p:nvPr>
        </p:nvGraphicFramePr>
        <p:xfrm>
          <a:off x="1839913" y="5537200"/>
          <a:ext cx="13589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1" name="Equation" r:id="rId28" imgW="228600" imgH="253800" progId="Equation.DSMT4">
                  <p:embed/>
                </p:oleObj>
              </mc:Choice>
              <mc:Fallback>
                <p:oleObj name="Equation" r:id="rId28" imgW="228600" imgH="253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5537200"/>
                        <a:ext cx="13589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314040"/>
              </p:ext>
            </p:extLst>
          </p:nvPr>
        </p:nvGraphicFramePr>
        <p:xfrm>
          <a:off x="3517516" y="5700352"/>
          <a:ext cx="11318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2" name="Equation" r:id="rId30" imgW="190417" imgH="152334" progId="Equation.DSMT4">
                  <p:embed/>
                </p:oleObj>
              </mc:Choice>
              <mc:Fallback>
                <p:oleObj name="Equation" r:id="rId30" imgW="190417" imgH="152334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516" y="5700352"/>
                        <a:ext cx="11318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296803"/>
              </p:ext>
            </p:extLst>
          </p:nvPr>
        </p:nvGraphicFramePr>
        <p:xfrm>
          <a:off x="6097204" y="5728927"/>
          <a:ext cx="11318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3" name="Equation" r:id="rId31" imgW="190417" imgH="152334" progId="Equation.DSMT4">
                  <p:embed/>
                </p:oleObj>
              </mc:Choice>
              <mc:Fallback>
                <p:oleObj name="Equation" r:id="rId31" imgW="190417" imgH="152334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204" y="5728927"/>
                        <a:ext cx="113188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683507"/>
              </p:ext>
            </p:extLst>
          </p:nvPr>
        </p:nvGraphicFramePr>
        <p:xfrm>
          <a:off x="4211960" y="5546365"/>
          <a:ext cx="13589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4" name="Equation" r:id="rId32" imgW="228600" imgH="228600" progId="Equation.DSMT4">
                  <p:embed/>
                </p:oleObj>
              </mc:Choice>
              <mc:Fallback>
                <p:oleObj name="Equation" r:id="rId32" imgW="228600" imgH="2286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546365"/>
                        <a:ext cx="13589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116977"/>
              </p:ext>
            </p:extLst>
          </p:nvPr>
        </p:nvGraphicFramePr>
        <p:xfrm>
          <a:off x="6751254" y="5549540"/>
          <a:ext cx="12065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5" name="Equation" r:id="rId34" imgW="203040" imgH="228600" progId="Equation.DSMT4">
                  <p:embed/>
                </p:oleObj>
              </mc:Choice>
              <mc:Fallback>
                <p:oleObj name="Equation" r:id="rId34" imgW="203040" imgH="2286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1254" y="5549540"/>
                        <a:ext cx="12065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463710"/>
              </p:ext>
            </p:extLst>
          </p:nvPr>
        </p:nvGraphicFramePr>
        <p:xfrm>
          <a:off x="480629" y="5614627"/>
          <a:ext cx="1208087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6" name="Equation" r:id="rId36" imgW="203024" imgH="203024" progId="Equation.DSMT4">
                  <p:embed/>
                </p:oleObj>
              </mc:Choice>
              <mc:Fallback>
                <p:oleObj name="Equation" r:id="rId36" imgW="203024" imgH="203024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629" y="5614627"/>
                        <a:ext cx="1208087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409191"/>
              </p:ext>
            </p:extLst>
          </p:nvPr>
        </p:nvGraphicFramePr>
        <p:xfrm>
          <a:off x="2714241" y="5587640"/>
          <a:ext cx="120650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7" name="Equation" r:id="rId37" imgW="203024" imgH="203024" progId="Equation.DSMT4">
                  <p:embed/>
                </p:oleObj>
              </mc:Choice>
              <mc:Fallback>
                <p:oleObj name="Equation" r:id="rId37" imgW="203024" imgH="203024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241" y="5587640"/>
                        <a:ext cx="1206500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001699"/>
              </p:ext>
            </p:extLst>
          </p:nvPr>
        </p:nvGraphicFramePr>
        <p:xfrm>
          <a:off x="5278054" y="5643202"/>
          <a:ext cx="120650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8" name="Equation" r:id="rId38" imgW="203024" imgH="203024" progId="Equation.DSMT4">
                  <p:embed/>
                </p:oleObj>
              </mc:Choice>
              <mc:Fallback>
                <p:oleObj name="Equation" r:id="rId38" imgW="203024" imgH="203024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054" y="5643202"/>
                        <a:ext cx="1206500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64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5516" y="764704"/>
                <a:ext cx="8208912" cy="58326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若线圈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中的电流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在线圈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中引起的全磁通为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成正比：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同样：</a:t>
                </a:r>
                <a:endParaRPr lang="en-US" altLang="zh-CN" dirty="0"/>
              </a:p>
              <a:p>
                <a:r>
                  <a:rPr lang="zh-CN" altLang="en-US" dirty="0" smtClean="0"/>
                  <a:t>理论和实验都可以证明：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US" altLang="zh-CN" b="0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/>
                  <a:t>     叫做两线圈之间的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互感系数</a:t>
                </a:r>
                <a:r>
                  <a:rPr lang="zh-CN" altLang="en-US" dirty="0" smtClean="0"/>
                  <a:t>，简称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互感。</a:t>
                </a:r>
                <a:endParaRPr lang="en-US" altLang="zh-CN" b="1" dirty="0" smtClean="0">
                  <a:solidFill>
                    <a:srgbClr val="C00000"/>
                  </a:solidFill>
                </a:endParaRPr>
              </a:p>
              <a:p>
                <a:r>
                  <a:rPr lang="en-US" altLang="zh-CN" i="1" dirty="0" smtClean="0"/>
                  <a:t>M</a:t>
                </a:r>
                <a:r>
                  <a:rPr lang="zh-CN" altLang="en-US" dirty="0" smtClean="0"/>
                  <a:t>与</a:t>
                </a:r>
                <a:r>
                  <a:rPr lang="zh-CN" altLang="en-US" dirty="0"/>
                  <a:t>两线圈</a:t>
                </a:r>
                <a:r>
                  <a:rPr lang="zh-CN" altLang="en-US" dirty="0" smtClean="0"/>
                  <a:t>的匝数、大小、</a:t>
                </a:r>
                <a:r>
                  <a:rPr lang="zh-CN" altLang="en-US" dirty="0"/>
                  <a:t>形状</a:t>
                </a:r>
                <a:r>
                  <a:rPr lang="zh-CN" altLang="en-US" dirty="0" smtClean="0"/>
                  <a:t>、相对</a:t>
                </a:r>
                <a:r>
                  <a:rPr lang="zh-CN" altLang="en-US" dirty="0"/>
                  <a:t>位置、周围磁介质有关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/>
                  <a:t>自感和互感统称为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电感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516" y="764704"/>
                <a:ext cx="8208912" cy="5832648"/>
              </a:xfrm>
              <a:blipFill rotWithShape="1">
                <a:blip r:embed="rId4"/>
                <a:stretch>
                  <a:fillRect l="-1633" t="-1881" r="-6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96954"/>
              </p:ext>
            </p:extLst>
          </p:nvPr>
        </p:nvGraphicFramePr>
        <p:xfrm>
          <a:off x="3347864" y="1652984"/>
          <a:ext cx="19081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1" name="Equation" r:id="rId5" imgW="698400" imgH="228600" progId="Equation.DSMT4">
                  <p:embed/>
                </p:oleObj>
              </mc:Choice>
              <mc:Fallback>
                <p:oleObj name="Equation" r:id="rId5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7864" y="1652984"/>
                        <a:ext cx="1908175" cy="62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932334"/>
              </p:ext>
            </p:extLst>
          </p:nvPr>
        </p:nvGraphicFramePr>
        <p:xfrm>
          <a:off x="3386572" y="2337060"/>
          <a:ext cx="194151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2" name="Equation" r:id="rId7" imgW="711000" imgH="228600" progId="Equation.DSMT4">
                  <p:embed/>
                </p:oleObj>
              </mc:Choice>
              <mc:Fallback>
                <p:oleObj name="Equation" r:id="rId7" imgW="711000" imgH="2286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572" y="2337060"/>
                        <a:ext cx="1941512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793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/>
              <a:lstStyle/>
              <a:p>
                <a:r>
                  <a:rPr lang="zh-CN" altLang="en-US" dirty="0" smtClean="0"/>
                  <a:t>若线圈</a:t>
                </a:r>
                <a:r>
                  <a:rPr lang="en-US" altLang="zh-CN" dirty="0"/>
                  <a:t>1</a:t>
                </a:r>
                <a:r>
                  <a:rPr lang="zh-CN" altLang="en-US" dirty="0" smtClean="0"/>
                  <a:t>中的电流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变化，在线圈</a:t>
                </a:r>
                <a:r>
                  <a:rPr lang="en-US" altLang="zh-CN" dirty="0"/>
                  <a:t>2</a:t>
                </a:r>
                <a:r>
                  <a:rPr lang="zh-CN" altLang="en-US" dirty="0" smtClean="0"/>
                  <a:t>中也会产生互感电动势，由法拉第定律知：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dirty="0"/>
                  <a:t>同样，若</a:t>
                </a:r>
                <a:r>
                  <a:rPr lang="zh-CN" altLang="en-US" dirty="0" smtClean="0"/>
                  <a:t>线圈</a:t>
                </a:r>
                <a:r>
                  <a:rPr lang="en-US" altLang="zh-CN" dirty="0"/>
                  <a:t>2</a:t>
                </a:r>
                <a:r>
                  <a:rPr lang="zh-CN" altLang="en-US" dirty="0" smtClean="0"/>
                  <a:t>中</a:t>
                </a:r>
                <a:r>
                  <a:rPr lang="zh-CN" altLang="en-US" dirty="0"/>
                  <a:t>的电流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变化，在</a:t>
                </a:r>
                <a:r>
                  <a:rPr lang="zh-CN" altLang="en-US" dirty="0" smtClean="0"/>
                  <a:t>线圈</a:t>
                </a:r>
                <a:r>
                  <a:rPr lang="en-US" altLang="zh-CN" dirty="0"/>
                  <a:t>1</a:t>
                </a:r>
                <a:r>
                  <a:rPr lang="zh-CN" altLang="en-US" dirty="0" smtClean="0"/>
                  <a:t>中</a:t>
                </a:r>
                <a:r>
                  <a:rPr lang="zh-CN" altLang="en-US" dirty="0"/>
                  <a:t>也会产生互感电动势，由法拉第定律知：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互感</a:t>
                </a:r>
                <a:r>
                  <a:rPr lang="zh-CN" altLang="en-US" dirty="0"/>
                  <a:t>的应用：变压器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633" t="-1881" r="-1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469798"/>
              </p:ext>
            </p:extLst>
          </p:nvPr>
        </p:nvGraphicFramePr>
        <p:xfrm>
          <a:off x="1979712" y="1772816"/>
          <a:ext cx="414337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1" name="Equation" r:id="rId5" imgW="1434960" imgH="393480" progId="Equation.DSMT4">
                  <p:embed/>
                </p:oleObj>
              </mc:Choice>
              <mc:Fallback>
                <p:oleObj name="Equation" r:id="rId5" imgW="1434960" imgH="39348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772816"/>
                        <a:ext cx="414337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149045"/>
              </p:ext>
            </p:extLst>
          </p:nvPr>
        </p:nvGraphicFramePr>
        <p:xfrm>
          <a:off x="2123728" y="4077072"/>
          <a:ext cx="407035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2" name="Equation" r:id="rId7" imgW="1409400" imgH="393480" progId="Equation.DSMT4">
                  <p:embed/>
                </p:oleObj>
              </mc:Choice>
              <mc:Fallback>
                <p:oleObj name="Equation" r:id="rId7" imgW="1409400" imgH="393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077072"/>
                        <a:ext cx="407035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37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</a:rPr>
              <a:t>、自感与互感的关系：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当</a:t>
            </a:r>
            <a:r>
              <a:rPr lang="zh-CN" altLang="en-US" dirty="0" smtClean="0"/>
              <a:t>两线圈相距较近时，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自感和互感同时存在。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fld id="{A0934E85-A95B-42D9-B7FD-9B1B59365467}" type="slidenum">
              <a:rPr lang="en-US" altLang="zh-CN"/>
              <a:pPr/>
              <a:t>44</a:t>
            </a:fld>
            <a:endParaRPr lang="en-US" altLang="zh-CN"/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7308304" y="1392341"/>
            <a:ext cx="752475" cy="1708150"/>
            <a:chOff x="1410" y="1965"/>
            <a:chExt cx="474" cy="1076"/>
          </a:xfrm>
        </p:grpSpPr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500" y="1965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 dirty="0"/>
                <a:t>L</a:t>
              </a:r>
              <a:r>
                <a:rPr lang="en-US" altLang="zh-CN" sz="2800" b="1" baseline="-25000" dirty="0"/>
                <a:t>1</a:t>
              </a:r>
              <a:endParaRPr lang="en-US" altLang="zh-CN" sz="2800" b="1" dirty="0"/>
            </a:p>
          </p:txBody>
        </p: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410" y="2323"/>
              <a:ext cx="400" cy="718"/>
              <a:chOff x="1506" y="1222"/>
              <a:chExt cx="400" cy="718"/>
            </a:xfrm>
          </p:grpSpPr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 rot="5400000">
                <a:off x="1488" y="1510"/>
                <a:ext cx="693" cy="14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" name="Group 12"/>
              <p:cNvGrpSpPr>
                <a:grpSpLocks/>
              </p:cNvGrpSpPr>
              <p:nvPr/>
            </p:nvGrpSpPr>
            <p:grpSpPr bwMode="auto">
              <a:xfrm>
                <a:off x="1682" y="1222"/>
                <a:ext cx="114" cy="717"/>
                <a:chOff x="1730" y="1198"/>
                <a:chExt cx="114" cy="717"/>
              </a:xfrm>
            </p:grpSpPr>
            <p:sp>
              <p:nvSpPr>
                <p:cNvPr id="20" name="Freeform 13"/>
                <p:cNvSpPr>
                  <a:spLocks/>
                </p:cNvSpPr>
                <p:nvPr/>
              </p:nvSpPr>
              <p:spPr bwMode="auto">
                <a:xfrm rot="5400000">
                  <a:off x="1602" y="1326"/>
                  <a:ext cx="370" cy="114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14"/>
                <p:cNvSpPr>
                  <a:spLocks/>
                </p:cNvSpPr>
                <p:nvPr/>
              </p:nvSpPr>
              <p:spPr bwMode="auto">
                <a:xfrm rot="5400000" flipH="1">
                  <a:off x="1602" y="1673"/>
                  <a:ext cx="370" cy="114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15"/>
              <p:cNvGrpSpPr>
                <a:grpSpLocks/>
              </p:cNvGrpSpPr>
              <p:nvPr/>
            </p:nvGrpSpPr>
            <p:grpSpPr bwMode="auto">
              <a:xfrm>
                <a:off x="1592" y="1222"/>
                <a:ext cx="114" cy="717"/>
                <a:chOff x="1640" y="1198"/>
                <a:chExt cx="114" cy="717"/>
              </a:xfrm>
            </p:grpSpPr>
            <p:sp>
              <p:nvSpPr>
                <p:cNvPr id="18" name="Freeform 16"/>
                <p:cNvSpPr>
                  <a:spLocks/>
                </p:cNvSpPr>
                <p:nvPr/>
              </p:nvSpPr>
              <p:spPr bwMode="auto">
                <a:xfrm rot="5400000">
                  <a:off x="1512" y="1326"/>
                  <a:ext cx="370" cy="114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7"/>
                <p:cNvSpPr>
                  <a:spLocks/>
                </p:cNvSpPr>
                <p:nvPr/>
              </p:nvSpPr>
              <p:spPr bwMode="auto">
                <a:xfrm rot="5400000" flipH="1">
                  <a:off x="1512" y="1673"/>
                  <a:ext cx="370" cy="114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18"/>
              <p:cNvGrpSpPr>
                <a:grpSpLocks/>
              </p:cNvGrpSpPr>
              <p:nvPr/>
            </p:nvGrpSpPr>
            <p:grpSpPr bwMode="auto">
              <a:xfrm rot="5400000">
                <a:off x="1204" y="1525"/>
                <a:ext cx="717" cy="113"/>
                <a:chOff x="924" y="1392"/>
                <a:chExt cx="744" cy="152"/>
              </a:xfrm>
            </p:grpSpPr>
            <p:sp>
              <p:nvSpPr>
                <p:cNvPr id="16" name="Freeform 19"/>
                <p:cNvSpPr>
                  <a:spLocks/>
                </p:cNvSpPr>
                <p:nvPr/>
              </p:nvSpPr>
              <p:spPr bwMode="auto">
                <a:xfrm>
                  <a:off x="92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0"/>
                <p:cNvSpPr>
                  <a:spLocks/>
                </p:cNvSpPr>
                <p:nvPr/>
              </p:nvSpPr>
              <p:spPr bwMode="auto">
                <a:xfrm flipH="1">
                  <a:off x="128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5843042" y="1354241"/>
            <a:ext cx="939800" cy="1712913"/>
            <a:chOff x="487" y="1941"/>
            <a:chExt cx="592" cy="1079"/>
          </a:xfrm>
        </p:grpSpPr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588" y="1941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L</a:t>
              </a:r>
              <a:r>
                <a:rPr lang="en-US" altLang="zh-CN" sz="2800" b="1" baseline="-25000"/>
                <a:t>2</a:t>
              </a:r>
              <a:endParaRPr lang="en-US" altLang="zh-CN" sz="2800" b="1"/>
            </a:p>
          </p:txBody>
        </p:sp>
        <p:grpSp>
          <p:nvGrpSpPr>
            <p:cNvPr id="24" name="Group 23"/>
            <p:cNvGrpSpPr>
              <a:grpSpLocks/>
            </p:cNvGrpSpPr>
            <p:nvPr/>
          </p:nvGrpSpPr>
          <p:grpSpPr bwMode="auto">
            <a:xfrm>
              <a:off x="487" y="2302"/>
              <a:ext cx="592" cy="718"/>
              <a:chOff x="487" y="2302"/>
              <a:chExt cx="592" cy="718"/>
            </a:xfrm>
          </p:grpSpPr>
          <p:sp>
            <p:nvSpPr>
              <p:cNvPr id="25" name="Oval 24"/>
              <p:cNvSpPr>
                <a:spLocks noChangeArrowheads="1"/>
              </p:cNvSpPr>
              <p:nvPr/>
            </p:nvSpPr>
            <p:spPr bwMode="auto">
              <a:xfrm rot="5400000">
                <a:off x="661" y="2590"/>
                <a:ext cx="693" cy="14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6" name="Group 25"/>
              <p:cNvGrpSpPr>
                <a:grpSpLocks/>
              </p:cNvGrpSpPr>
              <p:nvPr/>
            </p:nvGrpSpPr>
            <p:grpSpPr bwMode="auto">
              <a:xfrm rot="5400000">
                <a:off x="275" y="2605"/>
                <a:ext cx="717" cy="114"/>
                <a:chOff x="924" y="1392"/>
                <a:chExt cx="744" cy="152"/>
              </a:xfrm>
            </p:grpSpPr>
            <p:sp>
              <p:nvSpPr>
                <p:cNvPr id="37" name="Freeform 26"/>
                <p:cNvSpPr>
                  <a:spLocks/>
                </p:cNvSpPr>
                <p:nvPr/>
              </p:nvSpPr>
              <p:spPr bwMode="auto">
                <a:xfrm>
                  <a:off x="92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27"/>
                <p:cNvSpPr>
                  <a:spLocks/>
                </p:cNvSpPr>
                <p:nvPr/>
              </p:nvSpPr>
              <p:spPr bwMode="auto">
                <a:xfrm flipH="1">
                  <a:off x="128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 rot="5400000">
                <a:off x="714" y="2430"/>
                <a:ext cx="370" cy="114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 rot="5400000" flipH="1">
                <a:off x="714" y="2777"/>
                <a:ext cx="370" cy="114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 rot="5400000">
                <a:off x="624" y="2430"/>
                <a:ext cx="370" cy="114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Freeform 31"/>
              <p:cNvSpPr>
                <a:spLocks/>
              </p:cNvSpPr>
              <p:nvPr/>
            </p:nvSpPr>
            <p:spPr bwMode="auto">
              <a:xfrm rot="5400000" flipH="1">
                <a:off x="624" y="2777"/>
                <a:ext cx="370" cy="114"/>
              </a:xfrm>
              <a:custGeom>
                <a:avLst/>
                <a:gdLst>
                  <a:gd name="T0" fmla="*/ 0 w 384"/>
                  <a:gd name="T1" fmla="*/ 0 h 152"/>
                  <a:gd name="T2" fmla="*/ 48 w 384"/>
                  <a:gd name="T3" fmla="*/ 96 h 152"/>
                  <a:gd name="T4" fmla="*/ 240 w 384"/>
                  <a:gd name="T5" fmla="*/ 144 h 152"/>
                  <a:gd name="T6" fmla="*/ 384 w 384"/>
                  <a:gd name="T7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152">
                    <a:moveTo>
                      <a:pt x="0" y="0"/>
                    </a:moveTo>
                    <a:cubicBezTo>
                      <a:pt x="4" y="36"/>
                      <a:pt x="8" y="72"/>
                      <a:pt x="48" y="96"/>
                    </a:cubicBezTo>
                    <a:cubicBezTo>
                      <a:pt x="88" y="120"/>
                      <a:pt x="184" y="136"/>
                      <a:pt x="240" y="144"/>
                    </a:cubicBezTo>
                    <a:cubicBezTo>
                      <a:pt x="296" y="152"/>
                      <a:pt x="360" y="144"/>
                      <a:pt x="384" y="144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1" name="Group 32"/>
              <p:cNvGrpSpPr>
                <a:grpSpLocks/>
              </p:cNvGrpSpPr>
              <p:nvPr/>
            </p:nvGrpSpPr>
            <p:grpSpPr bwMode="auto">
              <a:xfrm rot="5400000">
                <a:off x="185" y="2605"/>
                <a:ext cx="717" cy="113"/>
                <a:chOff x="924" y="1392"/>
                <a:chExt cx="744" cy="152"/>
              </a:xfrm>
            </p:grpSpPr>
            <p:sp>
              <p:nvSpPr>
                <p:cNvPr id="35" name="Freeform 33"/>
                <p:cNvSpPr>
                  <a:spLocks/>
                </p:cNvSpPr>
                <p:nvPr/>
              </p:nvSpPr>
              <p:spPr bwMode="auto">
                <a:xfrm>
                  <a:off x="92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34"/>
                <p:cNvSpPr>
                  <a:spLocks/>
                </p:cNvSpPr>
                <p:nvPr/>
              </p:nvSpPr>
              <p:spPr bwMode="auto">
                <a:xfrm flipH="1">
                  <a:off x="128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35"/>
              <p:cNvGrpSpPr>
                <a:grpSpLocks/>
              </p:cNvGrpSpPr>
              <p:nvPr/>
            </p:nvGrpSpPr>
            <p:grpSpPr bwMode="auto">
              <a:xfrm rot="5400000">
                <a:off x="364" y="2605"/>
                <a:ext cx="717" cy="113"/>
                <a:chOff x="924" y="1392"/>
                <a:chExt cx="744" cy="152"/>
              </a:xfrm>
            </p:grpSpPr>
            <p:sp>
              <p:nvSpPr>
                <p:cNvPr id="33" name="Freeform 36"/>
                <p:cNvSpPr>
                  <a:spLocks/>
                </p:cNvSpPr>
                <p:nvPr/>
              </p:nvSpPr>
              <p:spPr bwMode="auto">
                <a:xfrm>
                  <a:off x="92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37"/>
                <p:cNvSpPr>
                  <a:spLocks/>
                </p:cNvSpPr>
                <p:nvPr/>
              </p:nvSpPr>
              <p:spPr bwMode="auto">
                <a:xfrm flipH="1">
                  <a:off x="1284" y="1392"/>
                  <a:ext cx="384" cy="152"/>
                </a:xfrm>
                <a:custGeom>
                  <a:avLst/>
                  <a:gdLst>
                    <a:gd name="T0" fmla="*/ 0 w 384"/>
                    <a:gd name="T1" fmla="*/ 0 h 152"/>
                    <a:gd name="T2" fmla="*/ 48 w 384"/>
                    <a:gd name="T3" fmla="*/ 96 h 152"/>
                    <a:gd name="T4" fmla="*/ 240 w 384"/>
                    <a:gd name="T5" fmla="*/ 144 h 152"/>
                    <a:gd name="T6" fmla="*/ 384 w 384"/>
                    <a:gd name="T7" fmla="*/ 1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4" h="152">
                      <a:moveTo>
                        <a:pt x="0" y="0"/>
                      </a:moveTo>
                      <a:cubicBezTo>
                        <a:pt x="4" y="36"/>
                        <a:pt x="8" y="72"/>
                        <a:pt x="48" y="96"/>
                      </a:cubicBezTo>
                      <a:cubicBezTo>
                        <a:pt x="88" y="120"/>
                        <a:pt x="184" y="136"/>
                        <a:pt x="240" y="144"/>
                      </a:cubicBezTo>
                      <a:cubicBezTo>
                        <a:pt x="296" y="152"/>
                        <a:pt x="360" y="144"/>
                        <a:pt x="384" y="144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6784429" y="2216254"/>
            <a:ext cx="60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solidFill>
                  <a:srgbClr val="FF3300"/>
                </a:solidFill>
              </a:rPr>
              <a:t>M</a:t>
            </a:r>
          </a:p>
        </p:txBody>
      </p:sp>
      <p:sp>
        <p:nvSpPr>
          <p:cNvPr id="41" name="AutoShape 43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75663" y="6345238"/>
            <a:ext cx="381000" cy="152400"/>
          </a:xfrm>
          <a:prstGeom prst="actionButtonBeginning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83057"/>
              </p:ext>
            </p:extLst>
          </p:nvPr>
        </p:nvGraphicFramePr>
        <p:xfrm>
          <a:off x="1271588" y="2571564"/>
          <a:ext cx="2133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3" name="Equation" r:id="rId5" imgW="812520" imgH="203040" progId="Equation.DSMT4">
                  <p:embed/>
                </p:oleObj>
              </mc:Choice>
              <mc:Fallback>
                <p:oleObj name="Equation" r:id="rId5" imgW="8125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71588" y="2571564"/>
                        <a:ext cx="21336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385407"/>
              </p:ext>
            </p:extLst>
          </p:nvPr>
        </p:nvGraphicFramePr>
        <p:xfrm>
          <a:off x="611411" y="4257092"/>
          <a:ext cx="6192837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4" name="Equation" r:id="rId7" imgW="2247840" imgH="431640" progId="Equation.DSMT4">
                  <p:embed/>
                </p:oleObj>
              </mc:Choice>
              <mc:Fallback>
                <p:oleObj name="Equation" r:id="rId7" imgW="22478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411" y="4257092"/>
                        <a:ext cx="6192837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246403"/>
              </p:ext>
            </p:extLst>
          </p:nvPr>
        </p:nvGraphicFramePr>
        <p:xfrm>
          <a:off x="575556" y="3212976"/>
          <a:ext cx="4398962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5" name="Equation" r:id="rId9" imgW="1676160" imgH="431640" progId="Equation.DSMT4">
                  <p:embed/>
                </p:oleObj>
              </mc:Choice>
              <mc:Fallback>
                <p:oleObj name="Equation" r:id="rId9" imgW="1676160" imgH="4316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56" y="3212976"/>
                        <a:ext cx="4398962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706938"/>
              </p:ext>
            </p:extLst>
          </p:nvPr>
        </p:nvGraphicFramePr>
        <p:xfrm>
          <a:off x="611919" y="5481228"/>
          <a:ext cx="615632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6" name="Equation" r:id="rId11" imgW="2234880" imgH="431640" progId="Equation.DSMT4">
                  <p:embed/>
                </p:oleObj>
              </mc:Choice>
              <mc:Fallback>
                <p:oleObj name="Equation" r:id="rId11" imgW="2234880" imgH="431640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19" y="5481228"/>
                        <a:ext cx="6156325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269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/>
          <a:lstStyle/>
          <a:p>
            <a:r>
              <a:rPr lang="zh-CN" altLang="en-US" dirty="0" smtClean="0"/>
              <a:t>若一个线圈产生的磁力线全部穿过另一个线圈的每一匝导线，称为两线圈之间无漏磁。此时两线圈耦合最紧密，称理想耦合。</a:t>
            </a:r>
            <a:endParaRPr lang="en-US" altLang="zh-CN" dirty="0" smtClean="0"/>
          </a:p>
          <a:p>
            <a:r>
              <a:rPr lang="zh-CN" altLang="en-US" dirty="0" smtClean="0"/>
              <a:t>此时：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当有漏磁时：</a:t>
            </a:r>
            <a:endParaRPr lang="en-US" altLang="zh-CN" dirty="0" smtClean="0"/>
          </a:p>
          <a:p>
            <a:r>
              <a:rPr lang="zh-CN" altLang="en-US" dirty="0" smtClean="0"/>
              <a:t>综合：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fld id="{A0934E85-A95B-42D9-B7FD-9B1B59365467}" type="slidenum">
              <a:rPr lang="en-US" altLang="zh-CN"/>
              <a:pPr/>
              <a:t>45</a:t>
            </a:fld>
            <a:endParaRPr lang="en-US" altLang="zh-CN"/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041829"/>
              </p:ext>
            </p:extLst>
          </p:nvPr>
        </p:nvGraphicFramePr>
        <p:xfrm>
          <a:off x="2417763" y="2276872"/>
          <a:ext cx="332422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6" name="Equation" r:id="rId4" imgW="1218960" imgH="228600" progId="Equation.DSMT4">
                  <p:embed/>
                </p:oleObj>
              </mc:Choice>
              <mc:Fallback>
                <p:oleObj name="Equation" r:id="rId4" imgW="1218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7763" y="2276872"/>
                        <a:ext cx="3324225" cy="62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130413"/>
              </p:ext>
            </p:extLst>
          </p:nvPr>
        </p:nvGraphicFramePr>
        <p:xfrm>
          <a:off x="817339" y="4257092"/>
          <a:ext cx="5662873" cy="73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7" name="Equation" r:id="rId6" imgW="2070000" imgH="266400" progId="Equation.DSMT4">
                  <p:embed/>
                </p:oleObj>
              </mc:Choice>
              <mc:Fallback>
                <p:oleObj name="Equation" r:id="rId6" imgW="20700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339" y="4257092"/>
                        <a:ext cx="5662873" cy="730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894885"/>
              </p:ext>
            </p:extLst>
          </p:nvPr>
        </p:nvGraphicFramePr>
        <p:xfrm>
          <a:off x="791581" y="3093649"/>
          <a:ext cx="6228691" cy="1079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" name="Equation" r:id="rId8" imgW="2489040" imgH="431640" progId="Equation.DSMT4">
                  <p:embed/>
                </p:oleObj>
              </mc:Choice>
              <mc:Fallback>
                <p:oleObj name="Equation" r:id="rId8" imgW="2489040" imgH="431640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581" y="3093649"/>
                        <a:ext cx="6228691" cy="1079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736270"/>
              </p:ext>
            </p:extLst>
          </p:nvPr>
        </p:nvGraphicFramePr>
        <p:xfrm>
          <a:off x="1727684" y="5805264"/>
          <a:ext cx="1935410" cy="70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9" name="Equation" r:id="rId10" imgW="736560" imgH="266400" progId="Equation.DSMT4">
                  <p:embed/>
                </p:oleObj>
              </mc:Choice>
              <mc:Fallback>
                <p:oleObj name="Equation" r:id="rId10" imgW="736560" imgH="26640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684" y="5805264"/>
                        <a:ext cx="1935410" cy="701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856724"/>
              </p:ext>
            </p:extLst>
          </p:nvPr>
        </p:nvGraphicFramePr>
        <p:xfrm>
          <a:off x="3110855" y="5121188"/>
          <a:ext cx="1986727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0" name="Equation" r:id="rId12" imgW="736560" imgH="266400" progId="Equation.DSMT4">
                  <p:embed/>
                </p:oleObj>
              </mc:Choice>
              <mc:Fallback>
                <p:oleObj name="Equation" r:id="rId12" imgW="736560" imgH="2664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855" y="5121188"/>
                        <a:ext cx="1986727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220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640960" cy="72008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二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、电感储能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807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687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" y="1268760"/>
                <a:ext cx="8928484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3200" dirty="0" smtClean="0"/>
                  <a:t>电容可以储能，等于充电过程中电源反抗静电力所做的功；同样电感也可以储能，等于电流建立过程中，电源反抗感应电动势所做的功。</a:t>
                </a:r>
                <a:endParaRPr lang="en-US" altLang="zh-CN" sz="3200" dirty="0" smtClean="0"/>
              </a:p>
              <a:p>
                <a:r>
                  <a:rPr lang="en-US" altLang="zh-CN" sz="3200" b="1" dirty="0" smtClean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</a:rPr>
                  <a:t>、自感储能</a:t>
                </a:r>
                <a:endParaRPr lang="en-US" altLang="zh-CN" sz="3200" b="1" dirty="0" smtClean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3200" dirty="0" smtClean="0"/>
                  <a:t>当一个线圈中通过一定电流时，线圈就储存有能量，这叫做自感储能。等于电流建立过程</a:t>
                </a:r>
                <a:r>
                  <a:rPr lang="zh-CN" altLang="en-US" sz="3200" dirty="0"/>
                  <a:t>中</a:t>
                </a:r>
                <a:r>
                  <a:rPr lang="zh-CN" altLang="en-US" sz="3200" dirty="0" smtClean="0"/>
                  <a:t>，外力反抗</a:t>
                </a:r>
                <a:r>
                  <a:rPr lang="zh-CN" altLang="en-US" sz="3200" dirty="0"/>
                  <a:t>自感电动势所做的功。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3200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</a:rPr>
                      <m:t>𝑑𝑡</m:t>
                    </m:r>
                  </m:oMath>
                </a14:m>
                <a:r>
                  <a:rPr lang="zh-CN" altLang="en-US" sz="3200" dirty="0" smtClean="0"/>
                  <a:t>时间内，电流反抗自感电动势做的功为：</a:t>
                </a:r>
                <a:endParaRPr lang="en-US" altLang="zh-CN" sz="3200" dirty="0" smtClean="0"/>
              </a:p>
              <a:p>
                <a:endParaRPr lang="en-US" altLang="zh-CN" sz="3200" dirty="0" smtClean="0"/>
              </a:p>
              <a:p>
                <a:endParaRPr lang="en-US" altLang="zh-CN" sz="3200" dirty="0"/>
              </a:p>
              <a:p>
                <a:endParaRPr lang="zh-CN" alt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68760"/>
                <a:ext cx="8928484" cy="5509200"/>
              </a:xfrm>
              <a:prstGeom prst="rect">
                <a:avLst/>
              </a:prstGeom>
              <a:blipFill rotWithShape="1">
                <a:blip r:embed="rId3"/>
                <a:stretch>
                  <a:fillRect l="-1706" t="-1438" r="-4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117544"/>
              </p:ext>
            </p:extLst>
          </p:nvPr>
        </p:nvGraphicFramePr>
        <p:xfrm>
          <a:off x="1339255" y="5461000"/>
          <a:ext cx="496093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Equation" r:id="rId4" imgW="1968480" imgH="215640" progId="Equation.DSMT4">
                  <p:embed/>
                </p:oleObj>
              </mc:Choice>
              <mc:Fallback>
                <p:oleObj name="Equation" r:id="rId4" imgW="1968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9255" y="5461000"/>
                        <a:ext cx="4960937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74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 smtClean="0"/>
              <a:t>	</a:t>
            </a: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 smtClean="0"/>
              <a:t>电流建立过程：</a:t>
            </a:r>
            <a:endParaRPr lang="en-US" altLang="zh-CN" dirty="0" smtClean="0"/>
          </a:p>
          <a:p>
            <a:pPr marL="0" indent="0"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spcBef>
                <a:spcPts val="0"/>
              </a:spcBef>
              <a:buNone/>
            </a:pPr>
            <a:endParaRPr lang="en-US" altLang="zh-C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</a:rPr>
              <a:t>、互感储能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/>
              <a:t>当</a:t>
            </a:r>
            <a:r>
              <a:rPr lang="zh-CN" altLang="en-US" dirty="0"/>
              <a:t>两</a:t>
            </a:r>
            <a:r>
              <a:rPr lang="zh-CN" altLang="en-US" dirty="0" smtClean="0"/>
              <a:t>个线圈中都通有电流</a:t>
            </a:r>
            <a:r>
              <a:rPr lang="zh-CN" altLang="en-US" dirty="0"/>
              <a:t>时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除各自通过自感储能外，还</a:t>
            </a:r>
            <a:endParaRPr lang="en-US" altLang="zh-C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会通过互感储存一部分能量，</a:t>
            </a:r>
            <a:endParaRPr lang="en-US" altLang="zh-C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叫做互感</a:t>
            </a:r>
            <a:r>
              <a:rPr lang="zh-CN" altLang="en-US" dirty="0"/>
              <a:t>储能</a:t>
            </a:r>
            <a:r>
              <a:rPr lang="zh-CN" altLang="en-US" dirty="0" smtClean="0"/>
              <a:t>。其等于</a:t>
            </a:r>
            <a:r>
              <a:rPr lang="zh-CN" altLang="en-US" dirty="0"/>
              <a:t>电流</a:t>
            </a:r>
            <a:r>
              <a:rPr lang="zh-CN" altLang="en-US" dirty="0" smtClean="0"/>
              <a:t>建立过程</a:t>
            </a:r>
            <a:r>
              <a:rPr lang="zh-CN" altLang="en-US" dirty="0"/>
              <a:t>中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 smtClean="0"/>
              <a:t>    外力反抗互感</a:t>
            </a:r>
            <a:r>
              <a:rPr lang="zh-CN" altLang="en-US" dirty="0"/>
              <a:t>电动势所做的功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212976"/>
            <a:ext cx="2377827" cy="2259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476873"/>
              </p:ext>
            </p:extLst>
          </p:nvPr>
        </p:nvGraphicFramePr>
        <p:xfrm>
          <a:off x="539552" y="764704"/>
          <a:ext cx="2138363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2" name="Equation" r:id="rId5" imgW="888840" imgH="393480" progId="Equation.DSMT4">
                  <p:embed/>
                </p:oleObj>
              </mc:Choice>
              <mc:Fallback>
                <p:oleObj name="Equation" r:id="rId5" imgW="8888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764704"/>
                        <a:ext cx="2138363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858407"/>
              </p:ext>
            </p:extLst>
          </p:nvPr>
        </p:nvGraphicFramePr>
        <p:xfrm>
          <a:off x="1702606" y="2024844"/>
          <a:ext cx="427355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3" name="Equation" r:id="rId7" imgW="1638000" imgH="393480" progId="Equation.DSMT4">
                  <p:embed/>
                </p:oleObj>
              </mc:Choice>
              <mc:Fallback>
                <p:oleObj name="Equation" r:id="rId7" imgW="1638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2606" y="2024844"/>
                        <a:ext cx="4273550" cy="1027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740045"/>
              </p:ext>
            </p:extLst>
          </p:nvPr>
        </p:nvGraphicFramePr>
        <p:xfrm>
          <a:off x="3245892" y="764704"/>
          <a:ext cx="406241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4" name="Equation" r:id="rId9" imgW="1688760" imgH="393480" progId="Equation.DSMT4">
                  <p:embed/>
                </p:oleObj>
              </mc:Choice>
              <mc:Fallback>
                <p:oleObj name="Equation" r:id="rId9" imgW="1688760" imgH="3934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892" y="764704"/>
                        <a:ext cx="4062412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904661"/>
              </p:ext>
            </p:extLst>
          </p:nvPr>
        </p:nvGraphicFramePr>
        <p:xfrm>
          <a:off x="3131840" y="1700808"/>
          <a:ext cx="9779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5" name="Equation" r:id="rId11" imgW="406080" imgH="177480" progId="Equation.DSMT4">
                  <p:embed/>
                </p:oleObj>
              </mc:Choice>
              <mc:Fallback>
                <p:oleObj name="Equation" r:id="rId11" imgW="406080" imgH="1774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1700808"/>
                        <a:ext cx="9779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828214"/>
              </p:ext>
            </p:extLst>
          </p:nvPr>
        </p:nvGraphicFramePr>
        <p:xfrm>
          <a:off x="395536" y="2960948"/>
          <a:ext cx="68913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6" name="Equation" r:id="rId13" imgW="2641320" imgH="203040" progId="Equation.DSMT4">
                  <p:embed/>
                </p:oleObj>
              </mc:Choice>
              <mc:Fallback>
                <p:oleObj name="Equation" r:id="rId13" imgW="2641320" imgH="2030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960948"/>
                        <a:ext cx="689133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228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𝑑𝑡</m:t>
                    </m:r>
                  </m:oMath>
                </a14:m>
                <a:r>
                  <a:rPr lang="zh-CN" altLang="en-US" dirty="0" smtClean="0"/>
                  <a:t>时间内，线圈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的电流建立过程中反抗线圈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中的互感电动势所作的功为：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𝑑𝑡</m:t>
                    </m:r>
                  </m:oMath>
                </a14:m>
                <a:r>
                  <a:rPr lang="zh-CN" altLang="en-US" dirty="0"/>
                  <a:t>时间内，</a:t>
                </a:r>
                <a:r>
                  <a:rPr lang="zh-CN" altLang="en-US" dirty="0" smtClean="0"/>
                  <a:t>线圈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电流建立过程中反抗</a:t>
                </a:r>
                <a:r>
                  <a:rPr lang="zh-CN" altLang="en-US" dirty="0" smtClean="0"/>
                  <a:t>线圈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中</a:t>
                </a:r>
                <a:r>
                  <a:rPr lang="zh-CN" altLang="en-US" dirty="0"/>
                  <a:t>的互感电动势所作的功为：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两线圈的互感储能：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633" t="-1881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112528"/>
              </p:ext>
            </p:extLst>
          </p:nvPr>
        </p:nvGraphicFramePr>
        <p:xfrm>
          <a:off x="1935163" y="1760997"/>
          <a:ext cx="2392362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1"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5163" y="1760997"/>
                        <a:ext cx="2392362" cy="62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705598"/>
              </p:ext>
            </p:extLst>
          </p:nvPr>
        </p:nvGraphicFramePr>
        <p:xfrm>
          <a:off x="2087724" y="3452813"/>
          <a:ext cx="2322513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2" name="Equation" r:id="rId7" imgW="850680" imgH="228600" progId="Equation.DSMT4">
                  <p:embed/>
                </p:oleObj>
              </mc:Choice>
              <mc:Fallback>
                <p:oleObj name="Equation" r:id="rId7" imgW="850680" imgH="2286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724" y="3452813"/>
                        <a:ext cx="2322513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995510"/>
              </p:ext>
            </p:extLst>
          </p:nvPr>
        </p:nvGraphicFramePr>
        <p:xfrm>
          <a:off x="1583668" y="4617132"/>
          <a:ext cx="3944937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" name="Equation" r:id="rId9" imgW="1498320" imgH="279360" progId="Equation.DSMT4">
                  <p:embed/>
                </p:oleObj>
              </mc:Choice>
              <mc:Fallback>
                <p:oleObj name="Equation" r:id="rId9" imgW="1498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3668" y="4617132"/>
                        <a:ext cx="3944937" cy="73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077123"/>
              </p:ext>
            </p:extLst>
          </p:nvPr>
        </p:nvGraphicFramePr>
        <p:xfrm>
          <a:off x="647564" y="5416699"/>
          <a:ext cx="5014913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" name="Equation" r:id="rId11" imgW="1904760" imgH="393480" progId="Equation.DSMT4">
                  <p:embed/>
                </p:oleObj>
              </mc:Choice>
              <mc:Fallback>
                <p:oleObj name="Equation" r:id="rId11" imgW="1904760" imgH="39348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64" y="5416699"/>
                        <a:ext cx="5014913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15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                              ——</a:t>
            </a:r>
            <a:r>
              <a:rPr lang="zh-CN" altLang="en-US" dirty="0" smtClean="0"/>
              <a:t>互感储能。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864039"/>
              </p:ext>
            </p:extLst>
          </p:nvPr>
        </p:nvGraphicFramePr>
        <p:xfrm>
          <a:off x="720725" y="800708"/>
          <a:ext cx="3995738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0" name="Equation" r:id="rId4" imgW="1879560" imgH="393480" progId="Equation.DSMT4">
                  <p:embed/>
                </p:oleObj>
              </mc:Choice>
              <mc:Fallback>
                <p:oleObj name="Equation" r:id="rId4" imgW="1879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25" y="800708"/>
                        <a:ext cx="3995738" cy="836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538314"/>
              </p:ext>
            </p:extLst>
          </p:nvPr>
        </p:nvGraphicFramePr>
        <p:xfrm>
          <a:off x="1520763" y="1700808"/>
          <a:ext cx="29432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1" name="Equation" r:id="rId6" imgW="1384200" imgH="393480" progId="Equation.DSMT4">
                  <p:embed/>
                </p:oleObj>
              </mc:Choice>
              <mc:Fallback>
                <p:oleObj name="Equation" r:id="rId6" imgW="1384200" imgH="3934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763" y="1700808"/>
                        <a:ext cx="29432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21841"/>
              </p:ext>
            </p:extLst>
          </p:nvPr>
        </p:nvGraphicFramePr>
        <p:xfrm>
          <a:off x="1547664" y="2600325"/>
          <a:ext cx="512762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2" name="Equation" r:id="rId8" imgW="2412720" imgH="393480" progId="Equation.DSMT4">
                  <p:embed/>
                </p:oleObj>
              </mc:Choice>
              <mc:Fallback>
                <p:oleObj name="Equation" r:id="rId8" imgW="2412720" imgH="393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600325"/>
                        <a:ext cx="512762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97309"/>
              </p:ext>
            </p:extLst>
          </p:nvPr>
        </p:nvGraphicFramePr>
        <p:xfrm>
          <a:off x="1689595" y="3735313"/>
          <a:ext cx="1946301" cy="5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3" name="Equation" r:id="rId10" imgW="749160" imgH="228600" progId="Equation.DSMT4">
                  <p:embed/>
                </p:oleObj>
              </mc:Choice>
              <mc:Fallback>
                <p:oleObj name="Equation" r:id="rId10" imgW="749160" imgH="2286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595" y="3735313"/>
                        <a:ext cx="1946301" cy="5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055412"/>
              </p:ext>
            </p:extLst>
          </p:nvPr>
        </p:nvGraphicFramePr>
        <p:xfrm>
          <a:off x="467544" y="4505777"/>
          <a:ext cx="4320480" cy="1623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4" name="Equation" r:id="rId12" imgW="1688760" imgH="634680" progId="Equation.DSMT4">
                  <p:embed/>
                </p:oleObj>
              </mc:Choice>
              <mc:Fallback>
                <p:oleObj name="Equation" r:id="rId12" imgW="1688760" imgH="6346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505777"/>
                        <a:ext cx="4320480" cy="16235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18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500" dirty="0" smtClean="0"/>
              <a:t>	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79512" y="692696"/>
                <a:ext cx="8208912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762000">
                  <a:spcBef>
                    <a:spcPct val="50000"/>
                  </a:spcBef>
                </a:pPr>
                <a:r>
                  <a:rPr lang="en-US" altLang="zh-CN" sz="3200" dirty="0" smtClean="0">
                    <a:ea typeface="楷体_GB2312" pitchFamily="49" charset="-122"/>
                  </a:rPr>
                  <a:t>	</a:t>
                </a:r>
                <a:r>
                  <a:rPr lang="zh-CN" altLang="en-US" sz="3200" dirty="0" smtClean="0">
                    <a:ea typeface="楷体_GB2312" pitchFamily="49" charset="-122"/>
                  </a:rPr>
                  <a:t>实验发现，当保持其他条件不变，只改变闭合回路的电阻时发现：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  <a:ea typeface="楷体_GB2312" pitchFamily="49" charset="-122"/>
                      </a:rPr>
                      <m:t>𝑅</m:t>
                    </m:r>
                  </m:oMath>
                </a14:m>
                <a:r>
                  <a:rPr lang="zh-CN" altLang="en-US" sz="3200" dirty="0" smtClean="0">
                    <a:ea typeface="楷体_GB2312" pitchFamily="49" charset="-122"/>
                  </a:rPr>
                  <a:t>增大，则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  <a:ea typeface="楷体_GB2312" pitchFamily="49" charset="-122"/>
                      </a:rPr>
                      <m:t>𝐼</m:t>
                    </m:r>
                  </m:oMath>
                </a14:m>
                <a:r>
                  <a:rPr lang="zh-CN" altLang="en-US" sz="3200" dirty="0" smtClean="0">
                    <a:ea typeface="楷体_GB2312" pitchFamily="49" charset="-122"/>
                  </a:rPr>
                  <a:t>减小；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/>
                        <a:ea typeface="楷体_GB2312" pitchFamily="49" charset="-122"/>
                      </a:rPr>
                      <m:t>𝑅</m:t>
                    </m:r>
                    <m:r>
                      <a:rPr lang="zh-CN" altLang="en-US" sz="3200" b="0" i="1" smtClean="0">
                        <a:latin typeface="Cambria Math"/>
                        <a:ea typeface="楷体_GB2312" pitchFamily="49" charset="-122"/>
                      </a:rPr>
                      <m:t>减小</m:t>
                    </m:r>
                  </m:oMath>
                </a14:m>
                <a:r>
                  <a:rPr lang="zh-CN" altLang="en-US" sz="3200" dirty="0" smtClean="0">
                    <a:ea typeface="楷体_GB2312" pitchFamily="49" charset="-122"/>
                  </a:rPr>
                  <a:t>，</a:t>
                </a:r>
                <a:r>
                  <a:rPr lang="zh-CN" altLang="en-US" sz="3200" dirty="0">
                    <a:ea typeface="楷体_GB2312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/>
                        <a:ea typeface="楷体_GB2312" pitchFamily="49" charset="-122"/>
                      </a:rPr>
                      <m:t>𝐼</m:t>
                    </m:r>
                  </m:oMath>
                </a14:m>
                <a:r>
                  <a:rPr lang="zh-CN" altLang="en-US" sz="3200" dirty="0" smtClean="0">
                    <a:ea typeface="楷体_GB2312" pitchFamily="49" charset="-122"/>
                  </a:rPr>
                  <a:t>增大；但感应电动势不变。</a:t>
                </a:r>
                <a:endParaRPr lang="en-US" altLang="zh-CN" sz="3200" dirty="0" smtClean="0">
                  <a:ea typeface="楷体_GB2312" pitchFamily="49" charset="-122"/>
                </a:endParaRPr>
              </a:p>
              <a:p>
                <a:pPr defTabSz="762000">
                  <a:spcBef>
                    <a:spcPct val="50000"/>
                  </a:spcBef>
                </a:pPr>
                <a:endParaRPr lang="en-US" altLang="zh-CN" sz="3200" dirty="0" smtClean="0">
                  <a:ea typeface="楷体_GB2312" pitchFamily="49" charset="-122"/>
                </a:endParaRPr>
              </a:p>
              <a:p>
                <a:pPr defTabSz="762000">
                  <a:spcBef>
                    <a:spcPct val="50000"/>
                  </a:spcBef>
                </a:pPr>
                <a:r>
                  <a:rPr lang="en-US" altLang="zh-CN" sz="3200" dirty="0">
                    <a:ea typeface="楷体_GB2312" pitchFamily="49" charset="-122"/>
                  </a:rPr>
                  <a:t> </a:t>
                </a:r>
                <a:r>
                  <a:rPr lang="en-US" altLang="zh-CN" sz="3200" dirty="0" smtClean="0">
                    <a:ea typeface="楷体_GB2312" pitchFamily="49" charset="-122"/>
                  </a:rPr>
                  <a:t>       </a:t>
                </a:r>
                <a:r>
                  <a:rPr lang="zh-CN" altLang="en-US" sz="3200" dirty="0" smtClean="0">
                    <a:ea typeface="楷体_GB2312" pitchFamily="49" charset="-122"/>
                  </a:rPr>
                  <a:t>因此，与感应电流相比，感应电动势更能充分描述电磁感应的规律。事实上，即使不形成回路</a:t>
                </a:r>
                <a:r>
                  <a:rPr lang="zh-CN" altLang="en-US" sz="3200" dirty="0">
                    <a:ea typeface="楷体_GB2312" pitchFamily="49" charset="-122"/>
                  </a:rPr>
                  <a:t>，</a:t>
                </a:r>
                <a:r>
                  <a:rPr lang="zh-CN" altLang="en-US" sz="3200" dirty="0" smtClean="0">
                    <a:ea typeface="楷体_GB2312" pitchFamily="49" charset="-122"/>
                  </a:rPr>
                  <a:t>甚至不</a:t>
                </a:r>
                <a:r>
                  <a:rPr lang="zh-CN" altLang="en-US" sz="3200" dirty="0">
                    <a:ea typeface="楷体_GB2312" pitchFamily="49" charset="-122"/>
                  </a:rPr>
                  <a:t>存在导体</a:t>
                </a:r>
                <a:r>
                  <a:rPr lang="zh-CN" altLang="en-US" sz="3200" dirty="0" smtClean="0">
                    <a:ea typeface="楷体_GB2312" pitchFamily="49" charset="-122"/>
                  </a:rPr>
                  <a:t>，当然也不会有感应电流，在空间也可以产生感应电动势。</a:t>
                </a:r>
                <a:endParaRPr lang="zh-CN" altLang="en-US" sz="3200" dirty="0"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92696"/>
                <a:ext cx="8208912" cy="4524315"/>
              </a:xfrm>
              <a:prstGeom prst="rect">
                <a:avLst/>
              </a:prstGeom>
              <a:blipFill rotWithShape="1">
                <a:blip r:embed="rId4"/>
                <a:stretch>
                  <a:fillRect l="-1856" t="-2426" r="-6756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13050"/>
              </p:ext>
            </p:extLst>
          </p:nvPr>
        </p:nvGraphicFramePr>
        <p:xfrm>
          <a:off x="3167844" y="2319230"/>
          <a:ext cx="1296144" cy="533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6" name="公式" r:id="rId5" imgW="431640" imgH="177480" progId="Equation.3">
                  <p:embed/>
                </p:oleObj>
              </mc:Choice>
              <mc:Fallback>
                <p:oleObj name="公式" r:id="rId5" imgW="43164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67844" y="2319230"/>
                        <a:ext cx="1296144" cy="533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15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</a:rPr>
                  <a:t>3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、电感储能</a:t>
                </a:r>
                <a:endParaRPr lang="en-US" altLang="zh-CN" b="1" dirty="0" smtClean="0">
                  <a:solidFill>
                    <a:srgbClr val="C00000"/>
                  </a:solidFill>
                </a:endParaRPr>
              </a:p>
              <a:p>
                <a:r>
                  <a:rPr lang="zh-CN" altLang="en-US" dirty="0" smtClean="0"/>
                  <a:t>自感储能和互感储能统称为电感储能，因而对两个线圈组成的系统，当各自电流为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，总的电感储能为：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b="1" dirty="0">
                    <a:solidFill>
                      <a:srgbClr val="C00000"/>
                    </a:solidFill>
                  </a:rPr>
                  <a:t>事实上，互感储能可能是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负值！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720727"/>
              </p:ext>
            </p:extLst>
          </p:nvPr>
        </p:nvGraphicFramePr>
        <p:xfrm>
          <a:off x="251519" y="2852936"/>
          <a:ext cx="8128553" cy="1116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3" name="公式" r:id="rId5" imgW="3365280" imgH="393480" progId="Equation.3">
                  <p:embed/>
                </p:oleObj>
              </mc:Choice>
              <mc:Fallback>
                <p:oleObj name="公式" r:id="rId5" imgW="33652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19" y="2852936"/>
                        <a:ext cx="8128553" cy="1116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524821"/>
              </p:ext>
            </p:extLst>
          </p:nvPr>
        </p:nvGraphicFramePr>
        <p:xfrm>
          <a:off x="395536" y="3933056"/>
          <a:ext cx="5494210" cy="2010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4" name="公式" r:id="rId7" imgW="2082600" imgH="761760" progId="Equation.3">
                  <p:embed/>
                </p:oleObj>
              </mc:Choice>
              <mc:Fallback>
                <p:oleObj name="公式" r:id="rId7" imgW="2082600" imgH="761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536" y="3933056"/>
                        <a:ext cx="5494210" cy="2010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1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620688"/>
            <a:ext cx="8640960" cy="648072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solidFill>
                  <a:srgbClr val="0000FF"/>
                </a:solidFill>
              </a:rPr>
              <a:t>三、解题方法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807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687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268760"/>
                <a:ext cx="9143999" cy="5363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7063" indent="-627063">
                  <a:lnSpc>
                    <a:spcPct val="120000"/>
                  </a:lnSpc>
                </a:pPr>
                <a:r>
                  <a:rPr lang="zh-CN" altLang="en-US" sz="3200" dirty="0" smtClean="0">
                    <a:solidFill>
                      <a:prstClr val="black"/>
                    </a:solidFill>
                  </a:rPr>
                  <a:t>例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、长为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a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，半径为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R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的螺线管，单位长度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n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匝，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a&gt;&gt;R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，求自感</a:t>
                </a:r>
                <a:r>
                  <a:rPr lang="en-US" altLang="zh-CN" sz="3200" dirty="0" smtClean="0">
                    <a:solidFill>
                      <a:prstClr val="black"/>
                    </a:solidFill>
                  </a:rPr>
                  <a:t>L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。</a:t>
                </a:r>
                <a:endParaRPr lang="en-US" altLang="zh-CN" sz="3200" dirty="0" smtClean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3200" dirty="0" smtClean="0">
                    <a:solidFill>
                      <a:prstClr val="black"/>
                    </a:solidFill>
                  </a:rPr>
                  <a:t>解：可看作无限长，设电流为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</a:rPr>
                  <a:t>。</a:t>
                </a:r>
                <a:endParaRPr lang="en-US" altLang="zh-CN" sz="3200" dirty="0" smtClean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3200" dirty="0" smtClean="0">
                    <a:solidFill>
                      <a:prstClr val="black"/>
                    </a:solidFill>
                  </a:rPr>
                  <a:t>         管内的磁感强度为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𝐵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𝑛𝐼</m:t>
                    </m:r>
                  </m:oMath>
                </a14:m>
                <a:r>
                  <a:rPr lang="zh-CN" altLang="en-US" sz="3200" dirty="0">
                    <a:solidFill>
                      <a:prstClr val="black"/>
                    </a:solidFill>
                  </a:rPr>
                  <a:t>，方向沿</a:t>
                </a:r>
                <a:r>
                  <a:rPr lang="zh-CN" altLang="en-US" sz="3200" dirty="0" smtClean="0">
                    <a:solidFill>
                      <a:prstClr val="black"/>
                    </a:solidFill>
                  </a:rPr>
                  <a:t>轴线。</a:t>
                </a:r>
                <a:endParaRPr lang="en-US" altLang="zh-CN" sz="3200" dirty="0" smtClean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3200" dirty="0" smtClean="0">
                    <a:solidFill>
                      <a:prstClr val="black"/>
                    </a:solidFill>
                  </a:rPr>
                  <a:t>         全通量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prstClr val="black"/>
                        </a:solidFill>
                        <a:latin typeface="Cambria Math"/>
                      </a:rPr>
                      <m:t>𝜓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𝑁</m:t>
                    </m:r>
                    <m:r>
                      <a:rPr lang="zh-CN" alt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𝜑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𝑁𝐵𝑆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𝑁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3200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𝑆</m:t>
                    </m:r>
                    <m:r>
                      <a:rPr lang="en-US" altLang="zh-CN" sz="3200" i="1">
                        <a:solidFill>
                          <a:prstClr val="black"/>
                        </a:solidFill>
                        <a:latin typeface="Cambria Math"/>
                      </a:rPr>
                      <m:t>𝐼</m:t>
                    </m:r>
                  </m:oMath>
                </a14:m>
                <a:endParaRPr lang="en-US" altLang="zh-CN" sz="3200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3200" dirty="0" smtClean="0">
                    <a:solidFill>
                      <a:prstClr val="black"/>
                    </a:solidFill>
                  </a:rPr>
                  <a:t>         其中</a:t>
                </a:r>
                <a:r>
                  <a:rPr lang="zh-CN" altLang="en-US" sz="3200" dirty="0">
                    <a:solidFill>
                      <a:prstClr val="black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𝑁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𝑛𝑎</m:t>
                    </m:r>
                    <m:r>
                      <a:rPr lang="zh-CN" alt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sz="3200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𝑆</m:t>
                    </m:r>
                    <m:r>
                      <a:rPr lang="en-US" altLang="zh-CN" sz="3200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zh-CN" altLang="en-US" sz="3200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𝜋</m:t>
                    </m:r>
                    <m:sSup>
                      <m:sSupPr>
                        <m:ctrlP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3200" b="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3200" dirty="0" smtClean="0">
                    <a:solidFill>
                      <a:prstClr val="black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zh-CN" altLang="en-US" sz="3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𝜓</m:t>
                    </m:r>
                    <m:r>
                      <a:rPr lang="en-US" altLang="zh-CN" sz="3200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zh-CN" altLang="en-US" sz="3200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𝜋</m:t>
                    </m:r>
                    <m:sSup>
                      <m:sSupPr>
                        <m:ctrlP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3200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𝑎𝐼</m:t>
                    </m:r>
                  </m:oMath>
                </a14:m>
                <a:endParaRPr lang="en-US" altLang="zh-CN" sz="3200" dirty="0" smtClean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3200" dirty="0" smtClean="0">
                    <a:solidFill>
                      <a:prstClr val="black"/>
                    </a:solidFill>
                  </a:rPr>
                  <a:t>         又 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prstClr val="black"/>
                        </a:solidFill>
                        <a:latin typeface="Cambria Math"/>
                      </a:rPr>
                      <m:t>𝜓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𝐿𝐼</m:t>
                    </m:r>
                  </m:oMath>
                </a14:m>
                <a:endParaRPr lang="en-US" altLang="zh-CN" sz="3200" b="0" dirty="0" smtClean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3200" dirty="0" smtClean="0">
                    <a:solidFill>
                      <a:prstClr val="black"/>
                    </a:solidFill>
                  </a:rPr>
                  <a:t>          所以：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𝐿</m:t>
                    </m:r>
                    <m:sSub>
                      <m:sSubPr>
                        <m:ctrlPr>
                          <a:rPr lang="en-US" altLang="zh-CN" sz="3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zh-CN" altLang="en-US" sz="3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zh-CN" altLang="en-US" sz="32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3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3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3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sz="3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3200" i="1" dirty="0">
                        <a:solidFill>
                          <a:prstClr val="black"/>
                        </a:solidFill>
                        <a:latin typeface="Cambria Math"/>
                      </a:rPr>
                      <m:t>𝑎</m:t>
                    </m:r>
                  </m:oMath>
                </a14:m>
                <a:endParaRPr lang="en-US" altLang="zh-CN" sz="3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8760"/>
                <a:ext cx="9143999" cy="5363391"/>
              </a:xfrm>
              <a:prstGeom prst="rect">
                <a:avLst/>
              </a:prstGeom>
              <a:blipFill rotWithShape="1">
                <a:blip r:embed="rId2"/>
                <a:stretch>
                  <a:fillRect l="-1667" t="-1136" b="-2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7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 fontScale="92500"/>
              </a:bodyPr>
              <a:lstStyle/>
              <a:p>
                <a:pPr marL="627063" indent="-627063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、长为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，匝数为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，截面积为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的螺线管，中央密绕一个匝数为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的短螺线管，若长螺线管的电流变化率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zh-CN" altLang="en-US" i="1">
                        <a:latin typeface="Cambria Math"/>
                      </a:rPr>
                      <m:t>已知</m:t>
                    </m:r>
                  </m:oMath>
                </a14:m>
                <a:r>
                  <a:rPr lang="zh-CN" altLang="en-US" dirty="0" smtClean="0"/>
                  <a:t>，求：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）互感系数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）短螺线管中的互感电动势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解：长管可看作是无限长（相对于短管）。</a:t>
                </a:r>
                <a:endParaRPr lang="en-US" altLang="zh-CN" dirty="0" smtClean="0"/>
              </a:p>
              <a:p>
                <a:pPr marL="542925" indent="-542925">
                  <a:buNone/>
                </a:pPr>
                <a:r>
                  <a:rPr lang="zh-CN" altLang="en-US" dirty="0"/>
                  <a:t> </a:t>
                </a:r>
                <a:r>
                  <a:rPr lang="zh-CN" altLang="en-US" dirty="0" smtClean="0"/>
                  <a:t>      长管内的磁感矢量可以看成是均匀的，为：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𝑎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b="0" i="1" smtClean="0">
                        <a:latin typeface="Cambria Math"/>
                      </a:rPr>
                      <m:t>𝜑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𝑆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𝑎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  <m:r>
                      <a:rPr lang="en-US" altLang="zh-CN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707" t="-1776" r="-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5761620" y="2223232"/>
            <a:ext cx="2590800" cy="1397856"/>
            <a:chOff x="5595693" y="1926366"/>
            <a:chExt cx="2590800" cy="1397856"/>
          </a:xfrm>
        </p:grpSpPr>
        <p:grpSp>
          <p:nvGrpSpPr>
            <p:cNvPr id="34" name="组合 33"/>
            <p:cNvGrpSpPr/>
            <p:nvPr/>
          </p:nvGrpSpPr>
          <p:grpSpPr>
            <a:xfrm>
              <a:off x="5595693" y="1926367"/>
              <a:ext cx="2590800" cy="1397855"/>
              <a:chOff x="5595693" y="1926367"/>
              <a:chExt cx="2590800" cy="1397855"/>
            </a:xfrm>
          </p:grpSpPr>
          <p:sp>
            <p:nvSpPr>
              <p:cNvPr id="5" name="Rectangle 10"/>
              <p:cNvSpPr>
                <a:spLocks noChangeArrowheads="1"/>
              </p:cNvSpPr>
              <p:nvPr/>
            </p:nvSpPr>
            <p:spPr bwMode="auto">
              <a:xfrm>
                <a:off x="5595693" y="2026005"/>
                <a:ext cx="2590800" cy="3985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" name="Group 18"/>
              <p:cNvGrpSpPr>
                <a:grpSpLocks/>
              </p:cNvGrpSpPr>
              <p:nvPr/>
            </p:nvGrpSpPr>
            <p:grpSpPr bwMode="auto">
              <a:xfrm>
                <a:off x="5994278" y="1926367"/>
                <a:ext cx="1893277" cy="566697"/>
                <a:chOff x="4560" y="1920"/>
                <a:chExt cx="795" cy="273"/>
              </a:xfrm>
            </p:grpSpPr>
            <p:sp>
              <p:nvSpPr>
                <p:cNvPr id="26" name="Freeform 19"/>
                <p:cNvSpPr>
                  <a:spLocks/>
                </p:cNvSpPr>
                <p:nvPr/>
              </p:nvSpPr>
              <p:spPr bwMode="auto">
                <a:xfrm>
                  <a:off x="4560" y="1921"/>
                  <a:ext cx="123" cy="272"/>
                </a:xfrm>
                <a:custGeom>
                  <a:avLst/>
                  <a:gdLst>
                    <a:gd name="T0" fmla="*/ 0 w 123"/>
                    <a:gd name="T1" fmla="*/ 52 h 272"/>
                    <a:gd name="T2" fmla="*/ 48 w 123"/>
                    <a:gd name="T3" fmla="*/ 37 h 272"/>
                    <a:gd name="T4" fmla="*/ 76 w 123"/>
                    <a:gd name="T5" fmla="*/ 245 h 272"/>
                    <a:gd name="T6" fmla="*/ 116 w 123"/>
                    <a:gd name="T7" fmla="*/ 232 h 272"/>
                    <a:gd name="T8" fmla="*/ 116 w 123"/>
                    <a:gd name="T9" fmla="*/ 22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272">
                      <a:moveTo>
                        <a:pt x="0" y="52"/>
                      </a:moveTo>
                      <a:cubicBezTo>
                        <a:pt x="12" y="56"/>
                        <a:pt x="27" y="0"/>
                        <a:pt x="48" y="37"/>
                      </a:cubicBezTo>
                      <a:cubicBezTo>
                        <a:pt x="70" y="65"/>
                        <a:pt x="48" y="212"/>
                        <a:pt x="76" y="245"/>
                      </a:cubicBezTo>
                      <a:cubicBezTo>
                        <a:pt x="89" y="272"/>
                        <a:pt x="109" y="235"/>
                        <a:pt x="116" y="232"/>
                      </a:cubicBezTo>
                      <a:cubicBezTo>
                        <a:pt x="123" y="229"/>
                        <a:pt x="116" y="230"/>
                        <a:pt x="116" y="229"/>
                      </a:cubicBezTo>
                    </a:path>
                  </a:pathLst>
                </a:custGeom>
                <a:noFill/>
                <a:ln w="222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>
                  <a:spLocks/>
                </p:cNvSpPr>
                <p:nvPr/>
              </p:nvSpPr>
              <p:spPr bwMode="auto">
                <a:xfrm>
                  <a:off x="4656" y="1920"/>
                  <a:ext cx="123" cy="272"/>
                </a:xfrm>
                <a:custGeom>
                  <a:avLst/>
                  <a:gdLst>
                    <a:gd name="T0" fmla="*/ 0 w 123"/>
                    <a:gd name="T1" fmla="*/ 52 h 272"/>
                    <a:gd name="T2" fmla="*/ 48 w 123"/>
                    <a:gd name="T3" fmla="*/ 37 h 272"/>
                    <a:gd name="T4" fmla="*/ 76 w 123"/>
                    <a:gd name="T5" fmla="*/ 245 h 272"/>
                    <a:gd name="T6" fmla="*/ 116 w 123"/>
                    <a:gd name="T7" fmla="*/ 232 h 272"/>
                    <a:gd name="T8" fmla="*/ 116 w 123"/>
                    <a:gd name="T9" fmla="*/ 22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272">
                      <a:moveTo>
                        <a:pt x="0" y="52"/>
                      </a:moveTo>
                      <a:cubicBezTo>
                        <a:pt x="12" y="56"/>
                        <a:pt x="27" y="0"/>
                        <a:pt x="48" y="37"/>
                      </a:cubicBezTo>
                      <a:cubicBezTo>
                        <a:pt x="70" y="65"/>
                        <a:pt x="48" y="212"/>
                        <a:pt x="76" y="245"/>
                      </a:cubicBezTo>
                      <a:cubicBezTo>
                        <a:pt x="89" y="272"/>
                        <a:pt x="109" y="235"/>
                        <a:pt x="116" y="232"/>
                      </a:cubicBezTo>
                      <a:cubicBezTo>
                        <a:pt x="123" y="229"/>
                        <a:pt x="116" y="230"/>
                        <a:pt x="116" y="229"/>
                      </a:cubicBezTo>
                    </a:path>
                  </a:pathLst>
                </a:custGeom>
                <a:noFill/>
                <a:ln w="222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21"/>
                <p:cNvSpPr>
                  <a:spLocks/>
                </p:cNvSpPr>
                <p:nvPr/>
              </p:nvSpPr>
              <p:spPr bwMode="auto">
                <a:xfrm>
                  <a:off x="4752" y="1920"/>
                  <a:ext cx="123" cy="272"/>
                </a:xfrm>
                <a:custGeom>
                  <a:avLst/>
                  <a:gdLst>
                    <a:gd name="T0" fmla="*/ 0 w 123"/>
                    <a:gd name="T1" fmla="*/ 52 h 272"/>
                    <a:gd name="T2" fmla="*/ 48 w 123"/>
                    <a:gd name="T3" fmla="*/ 37 h 272"/>
                    <a:gd name="T4" fmla="*/ 76 w 123"/>
                    <a:gd name="T5" fmla="*/ 245 h 272"/>
                    <a:gd name="T6" fmla="*/ 116 w 123"/>
                    <a:gd name="T7" fmla="*/ 232 h 272"/>
                    <a:gd name="T8" fmla="*/ 116 w 123"/>
                    <a:gd name="T9" fmla="*/ 22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272">
                      <a:moveTo>
                        <a:pt x="0" y="52"/>
                      </a:moveTo>
                      <a:cubicBezTo>
                        <a:pt x="12" y="56"/>
                        <a:pt x="27" y="0"/>
                        <a:pt x="48" y="37"/>
                      </a:cubicBezTo>
                      <a:cubicBezTo>
                        <a:pt x="70" y="65"/>
                        <a:pt x="48" y="212"/>
                        <a:pt x="76" y="245"/>
                      </a:cubicBezTo>
                      <a:cubicBezTo>
                        <a:pt x="89" y="272"/>
                        <a:pt x="109" y="235"/>
                        <a:pt x="116" y="232"/>
                      </a:cubicBezTo>
                      <a:cubicBezTo>
                        <a:pt x="123" y="229"/>
                        <a:pt x="116" y="230"/>
                        <a:pt x="116" y="229"/>
                      </a:cubicBezTo>
                    </a:path>
                  </a:pathLst>
                </a:custGeom>
                <a:noFill/>
                <a:ln w="222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22"/>
                <p:cNvSpPr>
                  <a:spLocks/>
                </p:cNvSpPr>
                <p:nvPr/>
              </p:nvSpPr>
              <p:spPr bwMode="auto">
                <a:xfrm>
                  <a:off x="4848" y="1920"/>
                  <a:ext cx="123" cy="272"/>
                </a:xfrm>
                <a:custGeom>
                  <a:avLst/>
                  <a:gdLst>
                    <a:gd name="T0" fmla="*/ 0 w 123"/>
                    <a:gd name="T1" fmla="*/ 52 h 272"/>
                    <a:gd name="T2" fmla="*/ 48 w 123"/>
                    <a:gd name="T3" fmla="*/ 37 h 272"/>
                    <a:gd name="T4" fmla="*/ 76 w 123"/>
                    <a:gd name="T5" fmla="*/ 245 h 272"/>
                    <a:gd name="T6" fmla="*/ 116 w 123"/>
                    <a:gd name="T7" fmla="*/ 232 h 272"/>
                    <a:gd name="T8" fmla="*/ 116 w 123"/>
                    <a:gd name="T9" fmla="*/ 22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272">
                      <a:moveTo>
                        <a:pt x="0" y="52"/>
                      </a:moveTo>
                      <a:cubicBezTo>
                        <a:pt x="12" y="56"/>
                        <a:pt x="27" y="0"/>
                        <a:pt x="48" y="37"/>
                      </a:cubicBezTo>
                      <a:cubicBezTo>
                        <a:pt x="70" y="65"/>
                        <a:pt x="48" y="212"/>
                        <a:pt x="76" y="245"/>
                      </a:cubicBezTo>
                      <a:cubicBezTo>
                        <a:pt x="89" y="272"/>
                        <a:pt x="109" y="235"/>
                        <a:pt x="116" y="232"/>
                      </a:cubicBezTo>
                      <a:cubicBezTo>
                        <a:pt x="123" y="229"/>
                        <a:pt x="116" y="230"/>
                        <a:pt x="116" y="229"/>
                      </a:cubicBezTo>
                    </a:path>
                  </a:pathLst>
                </a:custGeom>
                <a:noFill/>
                <a:ln w="222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23"/>
                <p:cNvSpPr>
                  <a:spLocks/>
                </p:cNvSpPr>
                <p:nvPr/>
              </p:nvSpPr>
              <p:spPr bwMode="auto">
                <a:xfrm>
                  <a:off x="4944" y="1920"/>
                  <a:ext cx="123" cy="272"/>
                </a:xfrm>
                <a:custGeom>
                  <a:avLst/>
                  <a:gdLst>
                    <a:gd name="T0" fmla="*/ 0 w 123"/>
                    <a:gd name="T1" fmla="*/ 52 h 272"/>
                    <a:gd name="T2" fmla="*/ 48 w 123"/>
                    <a:gd name="T3" fmla="*/ 37 h 272"/>
                    <a:gd name="T4" fmla="*/ 76 w 123"/>
                    <a:gd name="T5" fmla="*/ 245 h 272"/>
                    <a:gd name="T6" fmla="*/ 116 w 123"/>
                    <a:gd name="T7" fmla="*/ 232 h 272"/>
                    <a:gd name="T8" fmla="*/ 116 w 123"/>
                    <a:gd name="T9" fmla="*/ 22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272">
                      <a:moveTo>
                        <a:pt x="0" y="52"/>
                      </a:moveTo>
                      <a:cubicBezTo>
                        <a:pt x="12" y="56"/>
                        <a:pt x="27" y="0"/>
                        <a:pt x="48" y="37"/>
                      </a:cubicBezTo>
                      <a:cubicBezTo>
                        <a:pt x="70" y="65"/>
                        <a:pt x="48" y="212"/>
                        <a:pt x="76" y="245"/>
                      </a:cubicBezTo>
                      <a:cubicBezTo>
                        <a:pt x="89" y="272"/>
                        <a:pt x="109" y="235"/>
                        <a:pt x="116" y="232"/>
                      </a:cubicBezTo>
                      <a:cubicBezTo>
                        <a:pt x="123" y="229"/>
                        <a:pt x="116" y="230"/>
                        <a:pt x="116" y="229"/>
                      </a:cubicBezTo>
                    </a:path>
                  </a:pathLst>
                </a:custGeom>
                <a:noFill/>
                <a:ln w="222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24"/>
                <p:cNvSpPr>
                  <a:spLocks/>
                </p:cNvSpPr>
                <p:nvPr/>
              </p:nvSpPr>
              <p:spPr bwMode="auto">
                <a:xfrm>
                  <a:off x="5040" y="1920"/>
                  <a:ext cx="123" cy="272"/>
                </a:xfrm>
                <a:custGeom>
                  <a:avLst/>
                  <a:gdLst>
                    <a:gd name="T0" fmla="*/ 0 w 123"/>
                    <a:gd name="T1" fmla="*/ 52 h 272"/>
                    <a:gd name="T2" fmla="*/ 48 w 123"/>
                    <a:gd name="T3" fmla="*/ 37 h 272"/>
                    <a:gd name="T4" fmla="*/ 76 w 123"/>
                    <a:gd name="T5" fmla="*/ 245 h 272"/>
                    <a:gd name="T6" fmla="*/ 116 w 123"/>
                    <a:gd name="T7" fmla="*/ 232 h 272"/>
                    <a:gd name="T8" fmla="*/ 116 w 123"/>
                    <a:gd name="T9" fmla="*/ 22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272">
                      <a:moveTo>
                        <a:pt x="0" y="52"/>
                      </a:moveTo>
                      <a:cubicBezTo>
                        <a:pt x="12" y="56"/>
                        <a:pt x="27" y="0"/>
                        <a:pt x="48" y="37"/>
                      </a:cubicBezTo>
                      <a:cubicBezTo>
                        <a:pt x="70" y="65"/>
                        <a:pt x="48" y="212"/>
                        <a:pt x="76" y="245"/>
                      </a:cubicBezTo>
                      <a:cubicBezTo>
                        <a:pt x="89" y="272"/>
                        <a:pt x="109" y="235"/>
                        <a:pt x="116" y="232"/>
                      </a:cubicBezTo>
                      <a:cubicBezTo>
                        <a:pt x="123" y="229"/>
                        <a:pt x="116" y="230"/>
                        <a:pt x="116" y="229"/>
                      </a:cubicBezTo>
                    </a:path>
                  </a:pathLst>
                </a:custGeom>
                <a:noFill/>
                <a:ln w="222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Freeform 25"/>
                <p:cNvSpPr>
                  <a:spLocks/>
                </p:cNvSpPr>
                <p:nvPr/>
              </p:nvSpPr>
              <p:spPr bwMode="auto">
                <a:xfrm>
                  <a:off x="5136" y="1920"/>
                  <a:ext cx="123" cy="272"/>
                </a:xfrm>
                <a:custGeom>
                  <a:avLst/>
                  <a:gdLst>
                    <a:gd name="T0" fmla="*/ 0 w 123"/>
                    <a:gd name="T1" fmla="*/ 52 h 272"/>
                    <a:gd name="T2" fmla="*/ 48 w 123"/>
                    <a:gd name="T3" fmla="*/ 37 h 272"/>
                    <a:gd name="T4" fmla="*/ 76 w 123"/>
                    <a:gd name="T5" fmla="*/ 245 h 272"/>
                    <a:gd name="T6" fmla="*/ 116 w 123"/>
                    <a:gd name="T7" fmla="*/ 232 h 272"/>
                    <a:gd name="T8" fmla="*/ 116 w 123"/>
                    <a:gd name="T9" fmla="*/ 22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272">
                      <a:moveTo>
                        <a:pt x="0" y="52"/>
                      </a:moveTo>
                      <a:cubicBezTo>
                        <a:pt x="12" y="56"/>
                        <a:pt x="27" y="0"/>
                        <a:pt x="48" y="37"/>
                      </a:cubicBezTo>
                      <a:cubicBezTo>
                        <a:pt x="70" y="65"/>
                        <a:pt x="48" y="212"/>
                        <a:pt x="76" y="245"/>
                      </a:cubicBezTo>
                      <a:cubicBezTo>
                        <a:pt x="89" y="272"/>
                        <a:pt x="109" y="235"/>
                        <a:pt x="116" y="232"/>
                      </a:cubicBezTo>
                      <a:cubicBezTo>
                        <a:pt x="123" y="229"/>
                        <a:pt x="116" y="230"/>
                        <a:pt x="116" y="229"/>
                      </a:cubicBezTo>
                    </a:path>
                  </a:pathLst>
                </a:custGeom>
                <a:noFill/>
                <a:ln w="222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26"/>
                <p:cNvSpPr>
                  <a:spLocks/>
                </p:cNvSpPr>
                <p:nvPr/>
              </p:nvSpPr>
              <p:spPr bwMode="auto">
                <a:xfrm>
                  <a:off x="5232" y="1920"/>
                  <a:ext cx="123" cy="272"/>
                </a:xfrm>
                <a:custGeom>
                  <a:avLst/>
                  <a:gdLst>
                    <a:gd name="T0" fmla="*/ 0 w 123"/>
                    <a:gd name="T1" fmla="*/ 52 h 272"/>
                    <a:gd name="T2" fmla="*/ 48 w 123"/>
                    <a:gd name="T3" fmla="*/ 37 h 272"/>
                    <a:gd name="T4" fmla="*/ 76 w 123"/>
                    <a:gd name="T5" fmla="*/ 245 h 272"/>
                    <a:gd name="T6" fmla="*/ 116 w 123"/>
                    <a:gd name="T7" fmla="*/ 232 h 272"/>
                    <a:gd name="T8" fmla="*/ 116 w 123"/>
                    <a:gd name="T9" fmla="*/ 229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272">
                      <a:moveTo>
                        <a:pt x="0" y="52"/>
                      </a:moveTo>
                      <a:cubicBezTo>
                        <a:pt x="12" y="56"/>
                        <a:pt x="27" y="0"/>
                        <a:pt x="48" y="37"/>
                      </a:cubicBezTo>
                      <a:cubicBezTo>
                        <a:pt x="70" y="65"/>
                        <a:pt x="48" y="212"/>
                        <a:pt x="76" y="245"/>
                      </a:cubicBezTo>
                      <a:cubicBezTo>
                        <a:pt x="89" y="272"/>
                        <a:pt x="109" y="235"/>
                        <a:pt x="116" y="232"/>
                      </a:cubicBezTo>
                      <a:cubicBezTo>
                        <a:pt x="123" y="229"/>
                        <a:pt x="116" y="230"/>
                        <a:pt x="116" y="229"/>
                      </a:cubicBezTo>
                    </a:path>
                  </a:pathLst>
                </a:custGeom>
                <a:noFill/>
                <a:ln w="222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" name="Line 29"/>
              <p:cNvSpPr>
                <a:spLocks noChangeShapeType="1"/>
              </p:cNvSpPr>
              <p:nvPr/>
            </p:nvSpPr>
            <p:spPr bwMode="auto">
              <a:xfrm>
                <a:off x="6012160" y="2424561"/>
                <a:ext cx="0" cy="39855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Line 30"/>
              <p:cNvSpPr>
                <a:spLocks noChangeShapeType="1"/>
              </p:cNvSpPr>
              <p:nvPr/>
            </p:nvSpPr>
            <p:spPr bwMode="auto">
              <a:xfrm>
                <a:off x="7884368" y="2424561"/>
                <a:ext cx="0" cy="39855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505852"/>
                  </p:ext>
                </p:extLst>
              </p:nvPr>
            </p:nvGraphicFramePr>
            <p:xfrm>
              <a:off x="6602317" y="2901947"/>
              <a:ext cx="538163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20" name="Equation" r:id="rId5" imgW="291960" imgH="228600" progId="Equation.DSMT4">
                      <p:embed/>
                    </p:oleObj>
                  </mc:Choice>
                  <mc:Fallback>
                    <p:oleObj name="Equation" r:id="rId5" imgW="2919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02317" y="2901947"/>
                            <a:ext cx="538163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6256462"/>
                  </p:ext>
                </p:extLst>
              </p:nvPr>
            </p:nvGraphicFramePr>
            <p:xfrm>
              <a:off x="6696236" y="2528900"/>
              <a:ext cx="398585" cy="3985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21" name="公式" r:id="rId7" imgW="215640" imgH="215640" progId="Equation.3">
                      <p:embed/>
                    </p:oleObj>
                  </mc:Choice>
                  <mc:Fallback>
                    <p:oleObj name="公式" r:id="rId7" imgW="21564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96236" y="2528900"/>
                            <a:ext cx="398585" cy="3985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Line 34"/>
              <p:cNvSpPr>
                <a:spLocks noChangeShapeType="1"/>
              </p:cNvSpPr>
              <p:nvPr/>
            </p:nvSpPr>
            <p:spPr bwMode="auto">
              <a:xfrm>
                <a:off x="5994278" y="3040868"/>
                <a:ext cx="0" cy="199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35"/>
              <p:cNvSpPr>
                <a:spLocks noChangeShapeType="1"/>
              </p:cNvSpPr>
              <p:nvPr/>
            </p:nvSpPr>
            <p:spPr bwMode="auto">
              <a:xfrm>
                <a:off x="7887555" y="3040868"/>
                <a:ext cx="0" cy="199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36"/>
              <p:cNvSpPr>
                <a:spLocks noChangeShapeType="1"/>
              </p:cNvSpPr>
              <p:nvPr/>
            </p:nvSpPr>
            <p:spPr bwMode="auto">
              <a:xfrm flipV="1">
                <a:off x="7430310" y="3134645"/>
                <a:ext cx="457243" cy="5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37"/>
              <p:cNvSpPr>
                <a:spLocks noChangeShapeType="1"/>
              </p:cNvSpPr>
              <p:nvPr/>
            </p:nvSpPr>
            <p:spPr bwMode="auto">
              <a:xfrm>
                <a:off x="5994278" y="3134646"/>
                <a:ext cx="5978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5" name="Object 3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900895"/>
                  </p:ext>
                </p:extLst>
              </p:nvPr>
            </p:nvGraphicFramePr>
            <p:xfrm>
              <a:off x="7077496" y="2923977"/>
              <a:ext cx="352913" cy="3881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22" name="Equation" r:id="rId9" imgW="126720" imgH="139680" progId="Equation.DSMT4">
                      <p:embed/>
                    </p:oleObj>
                  </mc:Choice>
                  <mc:Fallback>
                    <p:oleObj name="Equation" r:id="rId9" imgW="126720" imgH="1396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77496" y="2923977"/>
                            <a:ext cx="352913" cy="3881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" name="组合 1"/>
            <p:cNvGrpSpPr/>
            <p:nvPr/>
          </p:nvGrpSpPr>
          <p:grpSpPr>
            <a:xfrm>
              <a:off x="6600231" y="1926366"/>
              <a:ext cx="564889" cy="996390"/>
              <a:chOff x="6193570" y="1926366"/>
              <a:chExt cx="1594338" cy="996390"/>
            </a:xfrm>
          </p:grpSpPr>
          <p:sp>
            <p:nvSpPr>
              <p:cNvPr id="6" name="Freeform 11"/>
              <p:cNvSpPr>
                <a:spLocks/>
              </p:cNvSpPr>
              <p:nvPr/>
            </p:nvSpPr>
            <p:spPr bwMode="auto">
              <a:xfrm>
                <a:off x="6193570" y="1926366"/>
                <a:ext cx="255343" cy="564621"/>
              </a:xfrm>
              <a:custGeom>
                <a:avLst/>
                <a:gdLst>
                  <a:gd name="T0" fmla="*/ 0 w 123"/>
                  <a:gd name="T1" fmla="*/ 52 h 272"/>
                  <a:gd name="T2" fmla="*/ 48 w 123"/>
                  <a:gd name="T3" fmla="*/ 37 h 272"/>
                  <a:gd name="T4" fmla="*/ 76 w 123"/>
                  <a:gd name="T5" fmla="*/ 245 h 272"/>
                  <a:gd name="T6" fmla="*/ 116 w 123"/>
                  <a:gd name="T7" fmla="*/ 232 h 272"/>
                  <a:gd name="T8" fmla="*/ 116 w 123"/>
                  <a:gd name="T9" fmla="*/ 22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72">
                    <a:moveTo>
                      <a:pt x="0" y="52"/>
                    </a:moveTo>
                    <a:cubicBezTo>
                      <a:pt x="12" y="56"/>
                      <a:pt x="27" y="0"/>
                      <a:pt x="48" y="37"/>
                    </a:cubicBezTo>
                    <a:cubicBezTo>
                      <a:pt x="70" y="65"/>
                      <a:pt x="48" y="212"/>
                      <a:pt x="76" y="245"/>
                    </a:cubicBezTo>
                    <a:cubicBezTo>
                      <a:pt x="89" y="272"/>
                      <a:pt x="109" y="235"/>
                      <a:pt x="116" y="232"/>
                    </a:cubicBezTo>
                    <a:cubicBezTo>
                      <a:pt x="123" y="229"/>
                      <a:pt x="116" y="230"/>
                      <a:pt x="116" y="229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" name="Freeform 12"/>
              <p:cNvSpPr>
                <a:spLocks/>
              </p:cNvSpPr>
              <p:nvPr/>
            </p:nvSpPr>
            <p:spPr bwMode="auto">
              <a:xfrm>
                <a:off x="6392862" y="1926366"/>
                <a:ext cx="255343" cy="564621"/>
              </a:xfrm>
              <a:custGeom>
                <a:avLst/>
                <a:gdLst>
                  <a:gd name="T0" fmla="*/ 0 w 123"/>
                  <a:gd name="T1" fmla="*/ 52 h 272"/>
                  <a:gd name="T2" fmla="*/ 48 w 123"/>
                  <a:gd name="T3" fmla="*/ 37 h 272"/>
                  <a:gd name="T4" fmla="*/ 76 w 123"/>
                  <a:gd name="T5" fmla="*/ 245 h 272"/>
                  <a:gd name="T6" fmla="*/ 116 w 123"/>
                  <a:gd name="T7" fmla="*/ 232 h 272"/>
                  <a:gd name="T8" fmla="*/ 116 w 123"/>
                  <a:gd name="T9" fmla="*/ 22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72">
                    <a:moveTo>
                      <a:pt x="0" y="52"/>
                    </a:moveTo>
                    <a:cubicBezTo>
                      <a:pt x="12" y="56"/>
                      <a:pt x="27" y="0"/>
                      <a:pt x="48" y="37"/>
                    </a:cubicBezTo>
                    <a:cubicBezTo>
                      <a:pt x="70" y="65"/>
                      <a:pt x="48" y="212"/>
                      <a:pt x="76" y="245"/>
                    </a:cubicBezTo>
                    <a:cubicBezTo>
                      <a:pt x="89" y="272"/>
                      <a:pt x="109" y="235"/>
                      <a:pt x="116" y="232"/>
                    </a:cubicBezTo>
                    <a:cubicBezTo>
                      <a:pt x="123" y="229"/>
                      <a:pt x="116" y="230"/>
                      <a:pt x="116" y="229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" name="Freeform 13"/>
              <p:cNvSpPr>
                <a:spLocks/>
              </p:cNvSpPr>
              <p:nvPr/>
            </p:nvSpPr>
            <p:spPr bwMode="auto">
              <a:xfrm>
                <a:off x="6592155" y="1926366"/>
                <a:ext cx="255343" cy="564621"/>
              </a:xfrm>
              <a:custGeom>
                <a:avLst/>
                <a:gdLst>
                  <a:gd name="T0" fmla="*/ 0 w 123"/>
                  <a:gd name="T1" fmla="*/ 52 h 272"/>
                  <a:gd name="T2" fmla="*/ 48 w 123"/>
                  <a:gd name="T3" fmla="*/ 37 h 272"/>
                  <a:gd name="T4" fmla="*/ 76 w 123"/>
                  <a:gd name="T5" fmla="*/ 245 h 272"/>
                  <a:gd name="T6" fmla="*/ 116 w 123"/>
                  <a:gd name="T7" fmla="*/ 232 h 272"/>
                  <a:gd name="T8" fmla="*/ 116 w 123"/>
                  <a:gd name="T9" fmla="*/ 22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72">
                    <a:moveTo>
                      <a:pt x="0" y="52"/>
                    </a:moveTo>
                    <a:cubicBezTo>
                      <a:pt x="12" y="56"/>
                      <a:pt x="27" y="0"/>
                      <a:pt x="48" y="37"/>
                    </a:cubicBezTo>
                    <a:cubicBezTo>
                      <a:pt x="70" y="65"/>
                      <a:pt x="48" y="212"/>
                      <a:pt x="76" y="245"/>
                    </a:cubicBezTo>
                    <a:cubicBezTo>
                      <a:pt x="89" y="272"/>
                      <a:pt x="109" y="235"/>
                      <a:pt x="116" y="232"/>
                    </a:cubicBezTo>
                    <a:cubicBezTo>
                      <a:pt x="123" y="229"/>
                      <a:pt x="116" y="230"/>
                      <a:pt x="116" y="229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Freeform 14"/>
              <p:cNvSpPr>
                <a:spLocks/>
              </p:cNvSpPr>
              <p:nvPr/>
            </p:nvSpPr>
            <p:spPr bwMode="auto">
              <a:xfrm>
                <a:off x="6791447" y="1926366"/>
                <a:ext cx="255343" cy="564621"/>
              </a:xfrm>
              <a:custGeom>
                <a:avLst/>
                <a:gdLst>
                  <a:gd name="T0" fmla="*/ 0 w 123"/>
                  <a:gd name="T1" fmla="*/ 52 h 272"/>
                  <a:gd name="T2" fmla="*/ 48 w 123"/>
                  <a:gd name="T3" fmla="*/ 37 h 272"/>
                  <a:gd name="T4" fmla="*/ 76 w 123"/>
                  <a:gd name="T5" fmla="*/ 245 h 272"/>
                  <a:gd name="T6" fmla="*/ 116 w 123"/>
                  <a:gd name="T7" fmla="*/ 232 h 272"/>
                  <a:gd name="T8" fmla="*/ 116 w 123"/>
                  <a:gd name="T9" fmla="*/ 22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72">
                    <a:moveTo>
                      <a:pt x="0" y="52"/>
                    </a:moveTo>
                    <a:cubicBezTo>
                      <a:pt x="12" y="56"/>
                      <a:pt x="27" y="0"/>
                      <a:pt x="48" y="37"/>
                    </a:cubicBezTo>
                    <a:cubicBezTo>
                      <a:pt x="70" y="65"/>
                      <a:pt x="48" y="212"/>
                      <a:pt x="76" y="245"/>
                    </a:cubicBezTo>
                    <a:cubicBezTo>
                      <a:pt x="89" y="272"/>
                      <a:pt x="109" y="235"/>
                      <a:pt x="116" y="232"/>
                    </a:cubicBezTo>
                    <a:cubicBezTo>
                      <a:pt x="123" y="229"/>
                      <a:pt x="116" y="230"/>
                      <a:pt x="116" y="229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Freeform 15"/>
              <p:cNvSpPr>
                <a:spLocks/>
              </p:cNvSpPr>
              <p:nvPr/>
            </p:nvSpPr>
            <p:spPr bwMode="auto">
              <a:xfrm>
                <a:off x="6990739" y="1926366"/>
                <a:ext cx="255343" cy="564621"/>
              </a:xfrm>
              <a:custGeom>
                <a:avLst/>
                <a:gdLst>
                  <a:gd name="T0" fmla="*/ 0 w 123"/>
                  <a:gd name="T1" fmla="*/ 52 h 272"/>
                  <a:gd name="T2" fmla="*/ 48 w 123"/>
                  <a:gd name="T3" fmla="*/ 37 h 272"/>
                  <a:gd name="T4" fmla="*/ 76 w 123"/>
                  <a:gd name="T5" fmla="*/ 245 h 272"/>
                  <a:gd name="T6" fmla="*/ 116 w 123"/>
                  <a:gd name="T7" fmla="*/ 232 h 272"/>
                  <a:gd name="T8" fmla="*/ 116 w 123"/>
                  <a:gd name="T9" fmla="*/ 22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72">
                    <a:moveTo>
                      <a:pt x="0" y="52"/>
                    </a:moveTo>
                    <a:cubicBezTo>
                      <a:pt x="12" y="56"/>
                      <a:pt x="27" y="0"/>
                      <a:pt x="48" y="37"/>
                    </a:cubicBezTo>
                    <a:cubicBezTo>
                      <a:pt x="70" y="65"/>
                      <a:pt x="48" y="212"/>
                      <a:pt x="76" y="245"/>
                    </a:cubicBezTo>
                    <a:cubicBezTo>
                      <a:pt x="89" y="272"/>
                      <a:pt x="109" y="235"/>
                      <a:pt x="116" y="232"/>
                    </a:cubicBezTo>
                    <a:cubicBezTo>
                      <a:pt x="123" y="229"/>
                      <a:pt x="116" y="230"/>
                      <a:pt x="116" y="229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7190031" y="1926366"/>
                <a:ext cx="255343" cy="564621"/>
              </a:xfrm>
              <a:custGeom>
                <a:avLst/>
                <a:gdLst>
                  <a:gd name="T0" fmla="*/ 0 w 123"/>
                  <a:gd name="T1" fmla="*/ 52 h 272"/>
                  <a:gd name="T2" fmla="*/ 48 w 123"/>
                  <a:gd name="T3" fmla="*/ 37 h 272"/>
                  <a:gd name="T4" fmla="*/ 76 w 123"/>
                  <a:gd name="T5" fmla="*/ 245 h 272"/>
                  <a:gd name="T6" fmla="*/ 116 w 123"/>
                  <a:gd name="T7" fmla="*/ 232 h 272"/>
                  <a:gd name="T8" fmla="*/ 116 w 123"/>
                  <a:gd name="T9" fmla="*/ 22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72">
                    <a:moveTo>
                      <a:pt x="0" y="52"/>
                    </a:moveTo>
                    <a:cubicBezTo>
                      <a:pt x="12" y="56"/>
                      <a:pt x="27" y="0"/>
                      <a:pt x="48" y="37"/>
                    </a:cubicBezTo>
                    <a:cubicBezTo>
                      <a:pt x="70" y="65"/>
                      <a:pt x="48" y="212"/>
                      <a:pt x="76" y="245"/>
                    </a:cubicBezTo>
                    <a:cubicBezTo>
                      <a:pt x="89" y="272"/>
                      <a:pt x="109" y="235"/>
                      <a:pt x="116" y="232"/>
                    </a:cubicBezTo>
                    <a:cubicBezTo>
                      <a:pt x="123" y="229"/>
                      <a:pt x="116" y="230"/>
                      <a:pt x="116" y="229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Freeform 17"/>
              <p:cNvSpPr>
                <a:spLocks/>
              </p:cNvSpPr>
              <p:nvPr/>
            </p:nvSpPr>
            <p:spPr bwMode="auto">
              <a:xfrm>
                <a:off x="7389324" y="1926366"/>
                <a:ext cx="255343" cy="564621"/>
              </a:xfrm>
              <a:custGeom>
                <a:avLst/>
                <a:gdLst>
                  <a:gd name="T0" fmla="*/ 0 w 123"/>
                  <a:gd name="T1" fmla="*/ 52 h 272"/>
                  <a:gd name="T2" fmla="*/ 48 w 123"/>
                  <a:gd name="T3" fmla="*/ 37 h 272"/>
                  <a:gd name="T4" fmla="*/ 76 w 123"/>
                  <a:gd name="T5" fmla="*/ 245 h 272"/>
                  <a:gd name="T6" fmla="*/ 116 w 123"/>
                  <a:gd name="T7" fmla="*/ 232 h 272"/>
                  <a:gd name="T8" fmla="*/ 116 w 123"/>
                  <a:gd name="T9" fmla="*/ 22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72">
                    <a:moveTo>
                      <a:pt x="0" y="52"/>
                    </a:moveTo>
                    <a:cubicBezTo>
                      <a:pt x="12" y="56"/>
                      <a:pt x="27" y="0"/>
                      <a:pt x="48" y="37"/>
                    </a:cubicBezTo>
                    <a:cubicBezTo>
                      <a:pt x="70" y="65"/>
                      <a:pt x="48" y="212"/>
                      <a:pt x="76" y="245"/>
                    </a:cubicBezTo>
                    <a:cubicBezTo>
                      <a:pt x="89" y="272"/>
                      <a:pt x="109" y="235"/>
                      <a:pt x="116" y="232"/>
                    </a:cubicBezTo>
                    <a:cubicBezTo>
                      <a:pt x="123" y="229"/>
                      <a:pt x="116" y="230"/>
                      <a:pt x="116" y="229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Line 27"/>
              <p:cNvSpPr>
                <a:spLocks noChangeShapeType="1"/>
              </p:cNvSpPr>
              <p:nvPr/>
            </p:nvSpPr>
            <p:spPr bwMode="auto">
              <a:xfrm>
                <a:off x="6193570" y="2424561"/>
                <a:ext cx="0" cy="49819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28"/>
              <p:cNvSpPr>
                <a:spLocks noChangeShapeType="1"/>
              </p:cNvSpPr>
              <p:nvPr/>
            </p:nvSpPr>
            <p:spPr bwMode="auto">
              <a:xfrm>
                <a:off x="7787908" y="2424561"/>
                <a:ext cx="0" cy="49819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Freeform 31"/>
              <p:cNvSpPr>
                <a:spLocks/>
              </p:cNvSpPr>
              <p:nvPr/>
            </p:nvSpPr>
            <p:spPr bwMode="auto">
              <a:xfrm>
                <a:off x="7588616" y="1926366"/>
                <a:ext cx="197216" cy="564621"/>
              </a:xfrm>
              <a:custGeom>
                <a:avLst/>
                <a:gdLst>
                  <a:gd name="T0" fmla="*/ 0 w 95"/>
                  <a:gd name="T1" fmla="*/ 52 h 272"/>
                  <a:gd name="T2" fmla="*/ 48 w 95"/>
                  <a:gd name="T3" fmla="*/ 37 h 272"/>
                  <a:gd name="T4" fmla="*/ 76 w 95"/>
                  <a:gd name="T5" fmla="*/ 245 h 272"/>
                  <a:gd name="T6" fmla="*/ 92 w 95"/>
                  <a:gd name="T7" fmla="*/ 252 h 272"/>
                  <a:gd name="T8" fmla="*/ 92 w 95"/>
                  <a:gd name="T9" fmla="*/ 244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272">
                    <a:moveTo>
                      <a:pt x="0" y="52"/>
                    </a:moveTo>
                    <a:cubicBezTo>
                      <a:pt x="12" y="56"/>
                      <a:pt x="27" y="0"/>
                      <a:pt x="48" y="37"/>
                    </a:cubicBezTo>
                    <a:cubicBezTo>
                      <a:pt x="70" y="65"/>
                      <a:pt x="48" y="212"/>
                      <a:pt x="76" y="245"/>
                    </a:cubicBezTo>
                    <a:cubicBezTo>
                      <a:pt x="89" y="272"/>
                      <a:pt x="85" y="255"/>
                      <a:pt x="92" y="252"/>
                    </a:cubicBezTo>
                    <a:cubicBezTo>
                      <a:pt x="95" y="252"/>
                      <a:pt x="87" y="249"/>
                      <a:pt x="92" y="244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1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又因为</a:t>
                </a:r>
                <a:r>
                  <a:rPr lang="zh-CN" altLang="en-US" dirty="0"/>
                  <a:t>：</a:t>
                </a:r>
                <a:r>
                  <a:rPr lang="zh-CN" altLang="en-US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所以：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𝑀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𝑆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𝑎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又因为：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zh-CN" altLang="en-US" i="1">
                        <a:latin typeface="Cambria Math"/>
                      </a:rPr>
                      <m:t>已知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所以：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r>
                      <a:rPr lang="en-US" altLang="zh-CN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=−(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𝑎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（方向由楞次定律定义）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3"/>
                <a:stretch>
                  <a:fillRect l="-1856" t="-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6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627063" indent="-627063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、半径分别为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的同轴长薄圆筒同轴电缆，电流由内筒的一端流入，由外筒的另一端流回，求单位长度的自感</a:t>
                </a:r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/>
                  <a:t>解</a:t>
                </a:r>
                <a:r>
                  <a:rPr lang="zh-CN" altLang="en-US" dirty="0" smtClean="0"/>
                  <a:t>：设电流为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 smtClean="0"/>
                  <a:t>两</a:t>
                </a:r>
                <a:r>
                  <a:rPr lang="zh-CN" altLang="en-US" dirty="0"/>
                  <a:t>圆筒间磁场</a:t>
                </a:r>
                <a:r>
                  <a:rPr lang="zh-CN" altLang="en-US" dirty="0" smtClean="0"/>
                  <a:t>为</a:t>
                </a:r>
                <a:r>
                  <a:rPr lang="zh-CN" altLang="en-US" dirty="0"/>
                  <a:t>：</a:t>
                </a:r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 考虑 </a:t>
                </a:r>
                <a:r>
                  <a:rPr lang="en-US" altLang="zh-CN" dirty="0"/>
                  <a:t>a</a:t>
                </a:r>
                <a:r>
                  <a:rPr lang="zh-CN" altLang="en-US" dirty="0" smtClean="0"/>
                  <a:t>长的纵截面磁通量为：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764704"/>
                <a:ext cx="8208912" cy="5832648"/>
              </a:xfrm>
              <a:blipFill rotWithShape="1">
                <a:blip r:embed="rId4"/>
                <a:stretch>
                  <a:fillRect l="-1932" t="-1881" r="-1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395872"/>
              </p:ext>
            </p:extLst>
          </p:nvPr>
        </p:nvGraphicFramePr>
        <p:xfrm>
          <a:off x="1360488" y="2705100"/>
          <a:ext cx="1993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2" name="Equation" r:id="rId5" imgW="571320" imgH="393480" progId="Equation.DSMT4">
                  <p:embed/>
                </p:oleObj>
              </mc:Choice>
              <mc:Fallback>
                <p:oleObj name="Equation" r:id="rId5" imgW="57132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2705100"/>
                        <a:ext cx="19939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766635"/>
              </p:ext>
            </p:extLst>
          </p:nvPr>
        </p:nvGraphicFramePr>
        <p:xfrm>
          <a:off x="3565264" y="2996952"/>
          <a:ext cx="147478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3" name="公式" r:id="rId7" imgW="698400" imgH="215640" progId="Equation.3">
                  <p:embed/>
                </p:oleObj>
              </mc:Choice>
              <mc:Fallback>
                <p:oleObj name="公式" r:id="rId7" imgW="69840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264" y="2996952"/>
                        <a:ext cx="147478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0" name="Picture 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3"/>
          <a:stretch/>
        </p:blipFill>
        <p:spPr bwMode="auto">
          <a:xfrm>
            <a:off x="6528390" y="2487384"/>
            <a:ext cx="1962055" cy="27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252344" y="6955904"/>
            <a:ext cx="1905000" cy="457200"/>
          </a:xfrm>
        </p:spPr>
        <p:txBody>
          <a:bodyPr/>
          <a:lstStyle/>
          <a:p>
            <a:fld id="{4411F7C5-91E3-4066-AED2-E517A7CB42CC}" type="slidenum">
              <a:rPr lang="en-US" altLang="zh-CN" smtClean="0"/>
              <a:pPr/>
              <a:t>54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919146"/>
              </p:ext>
            </p:extLst>
          </p:nvPr>
        </p:nvGraphicFramePr>
        <p:xfrm>
          <a:off x="892175" y="4113076"/>
          <a:ext cx="498157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4" name="Equation" r:id="rId10" imgW="2438280" imgH="431640" progId="Equation.DSMT4">
                  <p:embed/>
                </p:oleObj>
              </mc:Choice>
              <mc:Fallback>
                <p:oleObj name="Equation" r:id="rId10" imgW="243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2175" y="4113076"/>
                        <a:ext cx="4981575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798733"/>
              </p:ext>
            </p:extLst>
          </p:nvPr>
        </p:nvGraphicFramePr>
        <p:xfrm>
          <a:off x="935596" y="4977172"/>
          <a:ext cx="406717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5" name="Equation" r:id="rId12" imgW="1879560" imgH="431640" progId="Equation.DSMT4">
                  <p:embed/>
                </p:oleObj>
              </mc:Choice>
              <mc:Fallback>
                <p:oleObj name="Equation" r:id="rId12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5596" y="4977172"/>
                        <a:ext cx="4067175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235712"/>
              </p:ext>
            </p:extLst>
          </p:nvPr>
        </p:nvGraphicFramePr>
        <p:xfrm>
          <a:off x="1619672" y="5733256"/>
          <a:ext cx="18970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6" name="Equation" r:id="rId14" imgW="876240" imgH="431640" progId="Equation.DSMT4">
                  <p:embed/>
                </p:oleObj>
              </mc:Choice>
              <mc:Fallback>
                <p:oleObj name="Equation" r:id="rId14" imgW="876240" imgH="43164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5733256"/>
                        <a:ext cx="1897062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6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856984" cy="936104"/>
          </a:xfrm>
        </p:spPr>
        <p:txBody>
          <a:bodyPr>
            <a:no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cs typeface="+mn-cs"/>
              </a:rPr>
              <a:t>§5.4</a:t>
            </a:r>
            <a:r>
              <a:rPr lang="zh-CN" altLang="en-US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  <a:cs typeface="+mn-cs"/>
              </a:rPr>
              <a:t>电磁感应的应用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00584"/>
            <a:ext cx="8892480" cy="5328592"/>
          </a:xfrm>
        </p:spPr>
        <p:txBody>
          <a:bodyPr/>
          <a:lstStyle/>
          <a:p>
            <a:r>
              <a:rPr lang="zh-CN" altLang="en-US" dirty="0" smtClean="0"/>
              <a:t>电磁感应在实际生产实践及科研领域的应用十分广泛，下面就对典型的应用举例说明。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一、交流发电机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发电机是电磁感应最直接最重要的应用，发电机的原理图为：</a:t>
            </a:r>
            <a:endParaRPr lang="en-US" altLang="zh-CN" dirty="0" smtClean="0"/>
          </a:p>
          <a:p>
            <a:r>
              <a:rPr lang="zh-CN" altLang="en-US" dirty="0" smtClean="0"/>
              <a:t>当线圈在磁场中转动时，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通过线圈所围曲面的磁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通量就会发生变化。</a:t>
            </a:r>
            <a:endParaRPr lang="en-US" altLang="zh-CN" dirty="0" smtClean="0"/>
          </a:p>
        </p:txBody>
      </p:sp>
      <p:grpSp>
        <p:nvGrpSpPr>
          <p:cNvPr id="75" name="组合 74"/>
          <p:cNvGrpSpPr/>
          <p:nvPr/>
        </p:nvGrpSpPr>
        <p:grpSpPr>
          <a:xfrm>
            <a:off x="4813800" y="3523960"/>
            <a:ext cx="3476125" cy="2904236"/>
            <a:chOff x="4813800" y="3523960"/>
            <a:chExt cx="3476125" cy="2904236"/>
          </a:xfrm>
        </p:grpSpPr>
        <p:sp>
          <p:nvSpPr>
            <p:cNvPr id="74" name="Line 61"/>
            <p:cNvSpPr>
              <a:spLocks noChangeShapeType="1"/>
            </p:cNvSpPr>
            <p:nvPr/>
          </p:nvSpPr>
          <p:spPr bwMode="auto">
            <a:xfrm>
              <a:off x="5578520" y="5157192"/>
              <a:ext cx="2311577" cy="0"/>
            </a:xfrm>
            <a:prstGeom prst="line">
              <a:avLst/>
            </a:prstGeom>
            <a:ln>
              <a:headEnd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4" name="Group 101"/>
            <p:cNvGrpSpPr>
              <a:grpSpLocks/>
            </p:cNvGrpSpPr>
            <p:nvPr/>
          </p:nvGrpSpPr>
          <p:grpSpPr bwMode="auto">
            <a:xfrm>
              <a:off x="4813800" y="3523960"/>
              <a:ext cx="3078983" cy="2904236"/>
              <a:chOff x="3264" y="334"/>
              <a:chExt cx="2303" cy="2266"/>
            </a:xfrm>
          </p:grpSpPr>
          <p:sp>
            <p:nvSpPr>
              <p:cNvPr id="67" name="Line 53"/>
              <p:cNvSpPr>
                <a:spLocks noChangeShapeType="1"/>
              </p:cNvSpPr>
              <p:nvPr/>
            </p:nvSpPr>
            <p:spPr bwMode="auto">
              <a:xfrm>
                <a:off x="4696" y="1031"/>
                <a:ext cx="622" cy="296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6" name="Group 69"/>
              <p:cNvGrpSpPr>
                <a:grpSpLocks/>
              </p:cNvGrpSpPr>
              <p:nvPr/>
            </p:nvGrpSpPr>
            <p:grpSpPr bwMode="auto">
              <a:xfrm>
                <a:off x="3455" y="362"/>
                <a:ext cx="2112" cy="937"/>
                <a:chOff x="3293" y="362"/>
                <a:chExt cx="2112" cy="937"/>
              </a:xfrm>
            </p:grpSpPr>
            <p:sp>
              <p:nvSpPr>
                <p:cNvPr id="55" name="Line 57"/>
                <p:cNvSpPr>
                  <a:spLocks noChangeShapeType="1"/>
                </p:cNvSpPr>
                <p:nvPr/>
              </p:nvSpPr>
              <p:spPr bwMode="auto">
                <a:xfrm>
                  <a:off x="4474" y="362"/>
                  <a:ext cx="931" cy="0"/>
                </a:xfrm>
                <a:prstGeom prst="line">
                  <a:avLst/>
                </a:prstGeom>
                <a:ln>
                  <a:headE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6" name="Line 58"/>
                <p:cNvSpPr>
                  <a:spLocks noChangeShapeType="1"/>
                </p:cNvSpPr>
                <p:nvPr/>
              </p:nvSpPr>
              <p:spPr bwMode="auto">
                <a:xfrm>
                  <a:off x="4022" y="600"/>
                  <a:ext cx="1312" cy="0"/>
                </a:xfrm>
                <a:prstGeom prst="line">
                  <a:avLst/>
                </a:prstGeom>
                <a:ln>
                  <a:headE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7" name="Line 59"/>
                <p:cNvSpPr>
                  <a:spLocks noChangeShapeType="1"/>
                </p:cNvSpPr>
                <p:nvPr/>
              </p:nvSpPr>
              <p:spPr bwMode="auto">
                <a:xfrm>
                  <a:off x="3665" y="820"/>
                  <a:ext cx="1658" cy="0"/>
                </a:xfrm>
                <a:prstGeom prst="line">
                  <a:avLst/>
                </a:prstGeom>
                <a:ln>
                  <a:headE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8" name="Line 60"/>
                <p:cNvSpPr>
                  <a:spLocks noChangeShapeType="1"/>
                </p:cNvSpPr>
                <p:nvPr/>
              </p:nvSpPr>
              <p:spPr bwMode="auto">
                <a:xfrm>
                  <a:off x="3793" y="1052"/>
                  <a:ext cx="1570" cy="0"/>
                </a:xfrm>
                <a:prstGeom prst="line">
                  <a:avLst/>
                </a:prstGeom>
                <a:ln>
                  <a:headE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9" name="Line 61"/>
                <p:cNvSpPr>
                  <a:spLocks noChangeShapeType="1"/>
                </p:cNvSpPr>
                <p:nvPr/>
              </p:nvSpPr>
              <p:spPr bwMode="auto">
                <a:xfrm>
                  <a:off x="3560" y="1299"/>
                  <a:ext cx="1729" cy="0"/>
                </a:xfrm>
                <a:prstGeom prst="line">
                  <a:avLst/>
                </a:prstGeom>
                <a:ln>
                  <a:headE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1" name="Line 65"/>
                <p:cNvSpPr>
                  <a:spLocks noChangeShapeType="1"/>
                </p:cNvSpPr>
                <p:nvPr/>
              </p:nvSpPr>
              <p:spPr bwMode="auto">
                <a:xfrm>
                  <a:off x="3293" y="363"/>
                  <a:ext cx="916" cy="0"/>
                </a:xfrm>
                <a:prstGeom prst="line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3293" y="599"/>
                  <a:ext cx="491" cy="0"/>
                </a:xfrm>
                <a:prstGeom prst="line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3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3293" y="821"/>
                  <a:ext cx="216" cy="0"/>
                </a:xfrm>
                <a:prstGeom prst="line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4" name="Line 68"/>
                <p:cNvSpPr>
                  <a:spLocks noChangeShapeType="1"/>
                </p:cNvSpPr>
                <p:nvPr/>
              </p:nvSpPr>
              <p:spPr bwMode="auto">
                <a:xfrm>
                  <a:off x="3325" y="1046"/>
                  <a:ext cx="181" cy="0"/>
                </a:xfrm>
                <a:prstGeom prst="line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7" name="Arc 70"/>
              <p:cNvSpPr>
                <a:spLocks/>
              </p:cNvSpPr>
              <p:nvPr/>
            </p:nvSpPr>
            <p:spPr bwMode="auto">
              <a:xfrm>
                <a:off x="4914" y="1046"/>
                <a:ext cx="62" cy="10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b="1" kern="1200">
                    <a:solidFill>
                      <a:schemeClr val="tx1"/>
                    </a:solidFill>
                    <a:latin typeface="Times New Roman" pitchFamily="18" charset="0"/>
                    <a:ea typeface="楷体_GB2312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8" name="Group 100"/>
              <p:cNvGrpSpPr>
                <a:grpSpLocks/>
              </p:cNvGrpSpPr>
              <p:nvPr/>
            </p:nvGrpSpPr>
            <p:grpSpPr bwMode="auto">
              <a:xfrm>
                <a:off x="3264" y="334"/>
                <a:ext cx="2210" cy="2266"/>
                <a:chOff x="1239" y="208"/>
                <a:chExt cx="2210" cy="2266"/>
              </a:xfrm>
            </p:grpSpPr>
            <p:sp>
              <p:nvSpPr>
                <p:cNvPr id="52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239" y="459"/>
                  <a:ext cx="2170" cy="131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prstDash val="lgDash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0" name="Arc 35"/>
                <p:cNvSpPr>
                  <a:spLocks/>
                </p:cNvSpPr>
                <p:nvPr/>
              </p:nvSpPr>
              <p:spPr bwMode="auto">
                <a:xfrm rot="20836278">
                  <a:off x="1388" y="1448"/>
                  <a:ext cx="220" cy="282"/>
                </a:xfrm>
                <a:custGeom>
                  <a:avLst/>
                  <a:gdLst>
                    <a:gd name="G0" fmla="+- 19783 0 0"/>
                    <a:gd name="G1" fmla="+- 21600 0 0"/>
                    <a:gd name="G2" fmla="+- 21600 0 0"/>
                    <a:gd name="T0" fmla="*/ 0 w 41383"/>
                    <a:gd name="T1" fmla="*/ 12929 h 43200"/>
                    <a:gd name="T2" fmla="*/ 3197 w 41383"/>
                    <a:gd name="T3" fmla="*/ 35437 h 43200"/>
                    <a:gd name="T4" fmla="*/ 19783 w 41383"/>
                    <a:gd name="T5" fmla="*/ 21600 h 43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383" h="43200" fill="none" extrusionOk="0">
                      <a:moveTo>
                        <a:pt x="-1" y="12928"/>
                      </a:moveTo>
                      <a:cubicBezTo>
                        <a:pt x="3442" y="5073"/>
                        <a:pt x="11206" y="-1"/>
                        <a:pt x="19783" y="0"/>
                      </a:cubicBezTo>
                      <a:cubicBezTo>
                        <a:pt x="31712" y="0"/>
                        <a:pt x="41383" y="9670"/>
                        <a:pt x="41383" y="21600"/>
                      </a:cubicBezTo>
                      <a:cubicBezTo>
                        <a:pt x="41383" y="33529"/>
                        <a:pt x="31712" y="43200"/>
                        <a:pt x="19783" y="43200"/>
                      </a:cubicBezTo>
                      <a:cubicBezTo>
                        <a:pt x="13376" y="43200"/>
                        <a:pt x="7300" y="40356"/>
                        <a:pt x="3196" y="35437"/>
                      </a:cubicBezTo>
                    </a:path>
                    <a:path w="41383" h="43200" stroke="0" extrusionOk="0">
                      <a:moveTo>
                        <a:pt x="-1" y="12928"/>
                      </a:moveTo>
                      <a:cubicBezTo>
                        <a:pt x="3442" y="5073"/>
                        <a:pt x="11206" y="-1"/>
                        <a:pt x="19783" y="0"/>
                      </a:cubicBezTo>
                      <a:cubicBezTo>
                        <a:pt x="31712" y="0"/>
                        <a:pt x="41383" y="9670"/>
                        <a:pt x="41383" y="21600"/>
                      </a:cubicBezTo>
                      <a:cubicBezTo>
                        <a:pt x="41383" y="33529"/>
                        <a:pt x="31712" y="43200"/>
                        <a:pt x="19783" y="43200"/>
                      </a:cubicBezTo>
                      <a:cubicBezTo>
                        <a:pt x="13376" y="43200"/>
                        <a:pt x="7300" y="40356"/>
                        <a:pt x="3196" y="35437"/>
                      </a:cubicBezTo>
                      <a:lnTo>
                        <a:pt x="19783" y="21600"/>
                      </a:lnTo>
                      <a:close/>
                    </a:path>
                  </a:pathLst>
                </a:custGeom>
                <a:noFill/>
                <a:ln w="22225">
                  <a:solidFill>
                    <a:schemeClr val="tx2"/>
                  </a:solidFill>
                  <a:miter lim="800000"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41" name="Group 47"/>
                <p:cNvGrpSpPr>
                  <a:grpSpLocks/>
                </p:cNvGrpSpPr>
                <p:nvPr/>
              </p:nvGrpSpPr>
              <p:grpSpPr bwMode="auto">
                <a:xfrm>
                  <a:off x="1639" y="1509"/>
                  <a:ext cx="984" cy="965"/>
                  <a:chOff x="2224" y="2472"/>
                  <a:chExt cx="984" cy="965"/>
                </a:xfrm>
              </p:grpSpPr>
              <p:sp>
                <p:nvSpPr>
                  <p:cNvPr id="43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2632" y="2472"/>
                    <a:ext cx="0" cy="328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44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2632" y="2800"/>
                    <a:ext cx="523" cy="0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45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3102" y="2951"/>
                    <a:ext cx="106" cy="301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Times New Roman" pitchFamily="18" charset="0"/>
                        <a:ea typeface="楷体_GB2312" pitchFamily="49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Times New Roman" pitchFamily="18" charset="0"/>
                        <a:ea typeface="楷体_GB2312" pitchFamily="49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Times New Roman" pitchFamily="18" charset="0"/>
                        <a:ea typeface="楷体_GB2312" pitchFamily="49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Times New Roman" pitchFamily="18" charset="0"/>
                        <a:ea typeface="楷体_GB2312" pitchFamily="49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Times New Roman" pitchFamily="18" charset="0"/>
                        <a:ea typeface="楷体_GB2312" pitchFamily="49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Times New Roman" pitchFamily="18" charset="0"/>
                        <a:ea typeface="楷体_GB2312" pitchFamily="49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Times New Roman" pitchFamily="18" charset="0"/>
                        <a:ea typeface="楷体_GB2312" pitchFamily="49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Times New Roman" pitchFamily="18" charset="0"/>
                        <a:ea typeface="楷体_GB2312" pitchFamily="49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Times New Roman" pitchFamily="18" charset="0"/>
                        <a:ea typeface="楷体_GB2312" pitchFamily="49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46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146" y="2809"/>
                    <a:ext cx="0" cy="142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47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2224" y="2720"/>
                    <a:ext cx="0" cy="701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48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224" y="3421"/>
                    <a:ext cx="922" cy="0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49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3155" y="3252"/>
                    <a:ext cx="0" cy="185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sp>
              <p:nvSpPr>
                <p:cNvPr id="39" name="Line 49"/>
                <p:cNvSpPr>
                  <a:spLocks noChangeShapeType="1"/>
                </p:cNvSpPr>
                <p:nvPr/>
              </p:nvSpPr>
              <p:spPr bwMode="auto">
                <a:xfrm>
                  <a:off x="2447" y="1881"/>
                  <a:ext cx="0" cy="479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miter lim="800000"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b="1" kern="1200">
                      <a:solidFill>
                        <a:schemeClr val="tx1"/>
                      </a:solidFill>
                      <a:latin typeface="Times New Roman" pitchFamily="18" charset="0"/>
                      <a:ea typeface="楷体_GB2312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14" name="Group 31"/>
                <p:cNvGrpSpPr>
                  <a:grpSpLocks/>
                </p:cNvGrpSpPr>
                <p:nvPr/>
              </p:nvGrpSpPr>
              <p:grpSpPr bwMode="auto">
                <a:xfrm>
                  <a:off x="1383" y="208"/>
                  <a:ext cx="2066" cy="1598"/>
                  <a:chOff x="1898" y="1071"/>
                  <a:chExt cx="2373" cy="1765"/>
                </a:xfrm>
              </p:grpSpPr>
              <p:sp>
                <p:nvSpPr>
                  <p:cNvPr id="16" name="Line 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10" y="1807"/>
                    <a:ext cx="1152" cy="665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7" name="Line 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07" y="1096"/>
                    <a:ext cx="1206" cy="696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8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4014" y="1090"/>
                    <a:ext cx="257" cy="726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19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2816" y="1806"/>
                    <a:ext cx="232" cy="655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0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38" y="1788"/>
                    <a:ext cx="1152" cy="665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1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3933" y="1071"/>
                    <a:ext cx="257" cy="726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2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728" y="1771"/>
                    <a:ext cx="238" cy="673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3" name="Line 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6" y="1088"/>
                    <a:ext cx="1199" cy="692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4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49" y="1780"/>
                    <a:ext cx="1152" cy="665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3845" y="1072"/>
                    <a:ext cx="257" cy="726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6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54" y="1071"/>
                    <a:ext cx="1183" cy="683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7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2658" y="1755"/>
                    <a:ext cx="107" cy="283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8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213" y="2196"/>
                    <a:ext cx="790" cy="443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011" y="2178"/>
                    <a:ext cx="107" cy="283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0" name="Line 16"/>
                  <p:cNvSpPr>
                    <a:spLocks noChangeShapeType="1"/>
                  </p:cNvSpPr>
                  <p:nvPr/>
                </p:nvSpPr>
                <p:spPr bwMode="auto">
                  <a:xfrm rot="368399" flipH="1">
                    <a:off x="2537" y="2018"/>
                    <a:ext cx="216" cy="144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wrap="none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50000"/>
                      </a:spcBef>
                      <a:spcAft>
                        <a:spcPct val="0"/>
                      </a:spcAft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grpSp>
                <p:nvGrpSpPr>
                  <p:cNvPr id="31" name="Group 26"/>
                  <p:cNvGrpSpPr>
                    <a:grpSpLocks/>
                  </p:cNvGrpSpPr>
                  <p:nvPr/>
                </p:nvGrpSpPr>
                <p:grpSpPr bwMode="auto">
                  <a:xfrm>
                    <a:off x="2280" y="2093"/>
                    <a:ext cx="370" cy="514"/>
                    <a:chOff x="2280" y="2093"/>
                    <a:chExt cx="370" cy="514"/>
                  </a:xfrm>
                </p:grpSpPr>
                <p:sp>
                  <p:nvSpPr>
                    <p:cNvPr id="36" name="Oval 19"/>
                    <p:cNvSpPr>
                      <a:spLocks noChangeArrowheads="1"/>
                    </p:cNvSpPr>
                    <p:nvPr/>
                  </p:nvSpPr>
                  <p:spPr bwMode="auto">
                    <a:xfrm rot="-1542820">
                      <a:off x="2328" y="2093"/>
                      <a:ext cx="301" cy="48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7" name="Oval 20"/>
                    <p:cNvSpPr>
                      <a:spLocks noChangeArrowheads="1"/>
                    </p:cNvSpPr>
                    <p:nvPr/>
                  </p:nvSpPr>
                  <p:spPr bwMode="auto">
                    <a:xfrm rot="-1542820">
                      <a:off x="2280" y="2122"/>
                      <a:ext cx="301" cy="485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8" name="Arc 25"/>
                    <p:cNvSpPr>
                      <a:spLocks/>
                    </p:cNvSpPr>
                    <p:nvPr/>
                  </p:nvSpPr>
                  <p:spPr bwMode="auto">
                    <a:xfrm rot="603410">
                      <a:off x="2345" y="2127"/>
                      <a:ext cx="305" cy="390"/>
                    </a:xfrm>
                    <a:custGeom>
                      <a:avLst/>
                      <a:gdLst>
                        <a:gd name="G0" fmla="+- 285 0 0"/>
                        <a:gd name="G1" fmla="+- 21600 0 0"/>
                        <a:gd name="G2" fmla="+- 21600 0 0"/>
                        <a:gd name="T0" fmla="*/ 0 w 21885"/>
                        <a:gd name="T1" fmla="*/ 2 h 21600"/>
                        <a:gd name="T2" fmla="*/ 21885 w 21885"/>
                        <a:gd name="T3" fmla="*/ 21600 h 21600"/>
                        <a:gd name="T4" fmla="*/ 285 w 21885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885" h="21600" fill="none" extrusionOk="0">
                          <a:moveTo>
                            <a:pt x="-1" y="1"/>
                          </a:moveTo>
                          <a:cubicBezTo>
                            <a:pt x="94" y="0"/>
                            <a:pt x="189" y="-1"/>
                            <a:pt x="285" y="0"/>
                          </a:cubicBezTo>
                          <a:cubicBezTo>
                            <a:pt x="12214" y="0"/>
                            <a:pt x="21885" y="9670"/>
                            <a:pt x="21885" y="21600"/>
                          </a:cubicBezTo>
                        </a:path>
                        <a:path w="21885" h="21600" stroke="0" extrusionOk="0">
                          <a:moveTo>
                            <a:pt x="-1" y="1"/>
                          </a:moveTo>
                          <a:cubicBezTo>
                            <a:pt x="94" y="0"/>
                            <a:pt x="189" y="-1"/>
                            <a:pt x="285" y="0"/>
                          </a:cubicBezTo>
                          <a:cubicBezTo>
                            <a:pt x="12214" y="0"/>
                            <a:pt x="21885" y="9670"/>
                            <a:pt x="21885" y="21600"/>
                          </a:cubicBezTo>
                          <a:lnTo>
                            <a:pt x="285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2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1898" y="2322"/>
                    <a:ext cx="370" cy="514"/>
                    <a:chOff x="2280" y="2093"/>
                    <a:chExt cx="370" cy="514"/>
                  </a:xfrm>
                </p:grpSpPr>
                <p:sp>
                  <p:nvSpPr>
                    <p:cNvPr id="33" name="Oval 28"/>
                    <p:cNvSpPr>
                      <a:spLocks noChangeArrowheads="1"/>
                    </p:cNvSpPr>
                    <p:nvPr/>
                  </p:nvSpPr>
                  <p:spPr bwMode="auto">
                    <a:xfrm rot="-1542820">
                      <a:off x="2328" y="2093"/>
                      <a:ext cx="301" cy="488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4" name="Oval 29"/>
                    <p:cNvSpPr>
                      <a:spLocks noChangeArrowheads="1"/>
                    </p:cNvSpPr>
                    <p:nvPr/>
                  </p:nvSpPr>
                  <p:spPr bwMode="auto">
                    <a:xfrm rot="-1542820">
                      <a:off x="2280" y="2122"/>
                      <a:ext cx="301" cy="485"/>
                    </a:xfrm>
                    <a:prstGeom prst="ellipse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5" name="Arc 30"/>
                    <p:cNvSpPr>
                      <a:spLocks/>
                    </p:cNvSpPr>
                    <p:nvPr/>
                  </p:nvSpPr>
                  <p:spPr bwMode="auto">
                    <a:xfrm rot="603410">
                      <a:off x="2345" y="2127"/>
                      <a:ext cx="305" cy="390"/>
                    </a:xfrm>
                    <a:custGeom>
                      <a:avLst/>
                      <a:gdLst>
                        <a:gd name="G0" fmla="+- 285 0 0"/>
                        <a:gd name="G1" fmla="+- 21600 0 0"/>
                        <a:gd name="G2" fmla="+- 21600 0 0"/>
                        <a:gd name="T0" fmla="*/ 0 w 21885"/>
                        <a:gd name="T1" fmla="*/ 2 h 21600"/>
                        <a:gd name="T2" fmla="*/ 21885 w 21885"/>
                        <a:gd name="T3" fmla="*/ 21600 h 21600"/>
                        <a:gd name="T4" fmla="*/ 285 w 21885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885" h="21600" fill="none" extrusionOk="0">
                          <a:moveTo>
                            <a:pt x="-1" y="1"/>
                          </a:moveTo>
                          <a:cubicBezTo>
                            <a:pt x="94" y="0"/>
                            <a:pt x="189" y="-1"/>
                            <a:pt x="285" y="0"/>
                          </a:cubicBezTo>
                          <a:cubicBezTo>
                            <a:pt x="12214" y="0"/>
                            <a:pt x="21885" y="9670"/>
                            <a:pt x="21885" y="21600"/>
                          </a:cubicBezTo>
                        </a:path>
                        <a:path w="21885" h="21600" stroke="0" extrusionOk="0">
                          <a:moveTo>
                            <a:pt x="-1" y="1"/>
                          </a:moveTo>
                          <a:cubicBezTo>
                            <a:pt x="94" y="0"/>
                            <a:pt x="189" y="-1"/>
                            <a:pt x="285" y="0"/>
                          </a:cubicBezTo>
                          <a:cubicBezTo>
                            <a:pt x="12214" y="0"/>
                            <a:pt x="21885" y="9670"/>
                            <a:pt x="21885" y="21600"/>
                          </a:cubicBezTo>
                          <a:lnTo>
                            <a:pt x="285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b="1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 pitchFamily="49" charset="-122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</p:grpSp>
            </p:grpSp>
          </p:grpSp>
        </p:grpSp>
        <p:graphicFrame>
          <p:nvGraphicFramePr>
            <p:cNvPr id="70" name="对象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0113143"/>
                </p:ext>
              </p:extLst>
            </p:nvPr>
          </p:nvGraphicFramePr>
          <p:xfrm>
            <a:off x="7504113" y="4684713"/>
            <a:ext cx="323850" cy="45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63" name="Equation" r:id="rId3" imgW="126720" imgH="177480" progId="Equation.DSMT4">
                    <p:embed/>
                  </p:oleObj>
                </mc:Choice>
                <mc:Fallback>
                  <p:oleObj name="Equation" r:id="rId3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504113" y="4684713"/>
                          <a:ext cx="323850" cy="45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对象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2163299"/>
                </p:ext>
              </p:extLst>
            </p:nvPr>
          </p:nvGraphicFramePr>
          <p:xfrm>
            <a:off x="7948613" y="4418013"/>
            <a:ext cx="341312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64" name="公式" r:id="rId5" imgW="152280" imgH="190440" progId="Equation.3">
                    <p:embed/>
                  </p:oleObj>
                </mc:Choice>
                <mc:Fallback>
                  <p:oleObj name="公式" r:id="rId5" imgW="152280" imgH="190440" progId="Equation.3">
                    <p:embed/>
                    <p:pic>
                      <p:nvPicPr>
                        <p:cNvPr id="0" name="对象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48613" y="4418013"/>
                          <a:ext cx="341312" cy="423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7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714073"/>
                </p:ext>
              </p:extLst>
            </p:nvPr>
          </p:nvGraphicFramePr>
          <p:xfrm>
            <a:off x="6060736" y="5805310"/>
            <a:ext cx="284163" cy="366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65" name="公式" r:id="rId7" imgW="126720" imgH="164880" progId="Equation.3">
                    <p:embed/>
                  </p:oleObj>
                </mc:Choice>
                <mc:Fallback>
                  <p:oleObj name="公式" r:id="rId7" imgW="126720" imgH="164880" progId="Equation.3">
                    <p:embed/>
                    <p:pic>
                      <p:nvPicPr>
                        <p:cNvPr id="0" name="对象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0736" y="5805310"/>
                          <a:ext cx="284163" cy="366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Line 68"/>
            <p:cNvSpPr>
              <a:spLocks noChangeShapeType="1"/>
            </p:cNvSpPr>
            <p:nvPr/>
          </p:nvSpPr>
          <p:spPr bwMode="auto">
            <a:xfrm>
              <a:off x="5076056" y="4761148"/>
              <a:ext cx="241987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50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1500" y="764704"/>
                <a:ext cx="8280920" cy="590465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根据法拉第定律，线圈中就会有感应电动势产生。线圈与外电路连接，组成闭合回路，就会产生感应电流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从而起到了发电的作用。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设线圈的匝数为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𝑁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 smtClean="0"/>
                  <a:t>匀角速度为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𝜔</m:t>
                    </m:r>
                  </m:oMath>
                </a14:m>
                <a:r>
                  <a:rPr lang="zh-CN" altLang="en-US" dirty="0" smtClean="0"/>
                  <a:t>，面积为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zh-CN" altLang="en-US" dirty="0" smtClean="0"/>
                  <a:t>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𝑡</m:t>
                    </m:r>
                    <m:r>
                      <a:rPr lang="en-US" altLang="zh-CN" b="0" i="1" dirty="0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 smtClean="0"/>
                  <a:t>时刻，法线方向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的夹角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𝜃</m:t>
                    </m:r>
                    <m:r>
                      <a:rPr lang="en-US" altLang="zh-CN" b="0" i="1" smtClean="0">
                        <a:latin typeface="Cambria Math"/>
                      </a:rPr>
                      <m:t>=0</m:t>
                    </m:r>
                    <m:r>
                      <a:rPr lang="zh-CN" altLang="en-US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500" y="764704"/>
                <a:ext cx="8280920" cy="5904656"/>
              </a:xfrm>
              <a:blipFill rotWithShape="1">
                <a:blip r:embed="rId4"/>
                <a:stretch>
                  <a:fillRect l="-1694" t="-1342" r="-6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02650"/>
              </p:ext>
            </p:extLst>
          </p:nvPr>
        </p:nvGraphicFramePr>
        <p:xfrm>
          <a:off x="2403475" y="4077072"/>
          <a:ext cx="240506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1" name="Equation" r:id="rId5" imgW="952200" imgH="203040" progId="Equation.DSMT4">
                  <p:embed/>
                </p:oleObj>
              </mc:Choice>
              <mc:Fallback>
                <p:oleObj name="Equation" r:id="rId5" imgW="9522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03475" y="4077072"/>
                        <a:ext cx="2405063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718082"/>
              </p:ext>
            </p:extLst>
          </p:nvPr>
        </p:nvGraphicFramePr>
        <p:xfrm>
          <a:off x="414436" y="3500438"/>
          <a:ext cx="61737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2" name="Equation" r:id="rId7" imgW="2489040" imgH="203040" progId="Equation.DSMT4">
                  <p:embed/>
                </p:oleObj>
              </mc:Choice>
              <mc:Fallback>
                <p:oleObj name="Equation" r:id="rId7" imgW="248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436" y="3500438"/>
                        <a:ext cx="617378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397439"/>
              </p:ext>
            </p:extLst>
          </p:nvPr>
        </p:nvGraphicFramePr>
        <p:xfrm>
          <a:off x="612775" y="4509120"/>
          <a:ext cx="618966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3" name="Equation" r:id="rId9" imgW="2400120" imgH="393480" progId="Equation.DSMT4">
                  <p:embed/>
                </p:oleObj>
              </mc:Choice>
              <mc:Fallback>
                <p:oleObj name="Equation" r:id="rId9" imgW="2400120" imgH="3934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4509120"/>
                        <a:ext cx="6189663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997724"/>
              </p:ext>
            </p:extLst>
          </p:nvPr>
        </p:nvGraphicFramePr>
        <p:xfrm>
          <a:off x="611560" y="5589240"/>
          <a:ext cx="6334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4" name="Equation" r:id="rId11" imgW="2400120" imgH="228600" progId="Equation.DSMT4">
                  <p:embed/>
                </p:oleObj>
              </mc:Choice>
              <mc:Fallback>
                <p:oleObj name="Equation" r:id="rId11" imgW="240012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589240"/>
                        <a:ext cx="6334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646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351085"/>
              </p:ext>
            </p:extLst>
          </p:nvPr>
        </p:nvGraphicFramePr>
        <p:xfrm>
          <a:off x="243458" y="836712"/>
          <a:ext cx="5607050" cy="303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5" name="公式" r:id="rId4" imgW="2298600" imgH="1244520" progId="Equation.3">
                  <p:embed/>
                </p:oleObj>
              </mc:Choice>
              <mc:Fallback>
                <p:oleObj name="公式" r:id="rId4" imgW="2298600" imgH="12445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458" y="836712"/>
                        <a:ext cx="5607050" cy="303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3861048"/>
                <a:ext cx="8229600" cy="2780928"/>
              </a:xfrm>
            </p:spPr>
            <p:txBody>
              <a:bodyPr/>
              <a:lstStyle/>
              <a:p>
                <a:r>
                  <a:rPr lang="zh-CN" altLang="en-US" dirty="0"/>
                  <a:t>由此可见，在均匀磁场中，匀速旋转的线圈，其产生的感应电流是时间的正弦函数，简称为简谐电流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从</a:t>
                </a:r>
                <a:r>
                  <a:rPr lang="zh-CN" altLang="en-US" dirty="0"/>
                  <a:t>能量转换角度给予分析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:r>
                  <a:rPr lang="zh-CN" altLang="en-US" dirty="0" smtClean="0"/>
                  <a:t>机械能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→</m:t>
                    </m:r>
                    <m:r>
                      <a:rPr lang="zh-CN" altLang="en-US" i="1">
                        <a:latin typeface="Cambria Math"/>
                      </a:rPr>
                      <m:t>电能</m:t>
                    </m:r>
                  </m:oMath>
                </a14:m>
                <a:r>
                  <a:rPr lang="zh-CN" altLang="en-US" dirty="0" smtClean="0"/>
                  <a:t>（通过洛伦兹力传递）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3861048"/>
                <a:ext cx="8229600" cy="2780928"/>
              </a:xfrm>
              <a:blipFill rotWithShape="1">
                <a:blip r:embed="rId6"/>
                <a:stretch>
                  <a:fillRect l="-1630" t="-2845" r="-2148" b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1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80920" cy="59046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0000FF"/>
                    </a:solidFill>
                  </a:rPr>
                  <a:t>二、感应加速器</a:t>
                </a:r>
                <a:endParaRPr lang="en-US" altLang="zh-CN" b="1" dirty="0" smtClean="0">
                  <a:solidFill>
                    <a:srgbClr val="0000FF"/>
                  </a:solidFill>
                </a:endParaRPr>
              </a:p>
              <a:p>
                <a:r>
                  <a:rPr lang="zh-CN" altLang="en-US" dirty="0" smtClean="0"/>
                  <a:t>感应加速器是一种主要用于产生高速电子（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zh-CN" altLang="en-US" dirty="0" smtClean="0"/>
                  <a:t>射线）的装置，感应加速器的原理图：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在两个电磁铁</a:t>
                </a:r>
                <a:r>
                  <a:rPr lang="zh-CN" altLang="en-US" dirty="0"/>
                  <a:t>上</a:t>
                </a:r>
                <a:r>
                  <a:rPr lang="zh-CN" altLang="en-US" dirty="0" smtClean="0"/>
                  <a:t>有一线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圈，线圈载有很强的交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流电流。电磁铁间是一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环形真空室，真空室内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有电子枪及靶。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80920" cy="5904656"/>
              </a:xfrm>
              <a:blipFill rotWithShape="1">
                <a:blip r:embed="rId4"/>
                <a:stretch>
                  <a:fillRect l="-1840" t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11"/>
          <p:cNvGrpSpPr>
            <a:grpSpLocks/>
          </p:cNvGrpSpPr>
          <p:nvPr/>
        </p:nvGrpSpPr>
        <p:grpSpPr bwMode="auto">
          <a:xfrm>
            <a:off x="5149557" y="2489146"/>
            <a:ext cx="2740728" cy="3966928"/>
            <a:chOff x="432" y="782"/>
            <a:chExt cx="2376" cy="3191"/>
          </a:xfrm>
        </p:grpSpPr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444" y="1889"/>
              <a:ext cx="1903" cy="885"/>
              <a:chOff x="2157" y="2463"/>
              <a:chExt cx="1243" cy="865"/>
            </a:xfrm>
          </p:grpSpPr>
          <p:sp>
            <p:nvSpPr>
              <p:cNvPr id="74" name="AutoShape 17"/>
              <p:cNvSpPr>
                <a:spLocks noChangeArrowheads="1"/>
              </p:cNvSpPr>
              <p:nvPr/>
            </p:nvSpPr>
            <p:spPr bwMode="auto">
              <a:xfrm>
                <a:off x="2225" y="2694"/>
                <a:ext cx="1131" cy="634"/>
              </a:xfrm>
              <a:prstGeom prst="flowChartMagneticDisk">
                <a:avLst/>
              </a:prstGeom>
              <a:gradFill rotWithShape="0">
                <a:gsLst>
                  <a:gs pos="0">
                    <a:srgbClr val="EAEAEA"/>
                  </a:gs>
                  <a:gs pos="100000">
                    <a:srgbClr val="EAEAEA">
                      <a:gamma/>
                      <a:shade val="56471"/>
                      <a:invGamma/>
                    </a:srgb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75" name="Group 18"/>
              <p:cNvGrpSpPr>
                <a:grpSpLocks/>
              </p:cNvGrpSpPr>
              <p:nvPr/>
            </p:nvGrpSpPr>
            <p:grpSpPr bwMode="auto">
              <a:xfrm>
                <a:off x="2169" y="2840"/>
                <a:ext cx="1223" cy="178"/>
                <a:chOff x="4250" y="1309"/>
                <a:chExt cx="755" cy="232"/>
              </a:xfrm>
            </p:grpSpPr>
            <p:sp>
              <p:nvSpPr>
                <p:cNvPr id="93" name="Arc 19"/>
                <p:cNvSpPr>
                  <a:spLocks/>
                </p:cNvSpPr>
                <p:nvPr/>
              </p:nvSpPr>
              <p:spPr bwMode="auto">
                <a:xfrm>
                  <a:off x="4262" y="1324"/>
                  <a:ext cx="729" cy="199"/>
                </a:xfrm>
                <a:custGeom>
                  <a:avLst/>
                  <a:gdLst>
                    <a:gd name="G0" fmla="+- 21600 0 0"/>
                    <a:gd name="G1" fmla="+- 6501 0 0"/>
                    <a:gd name="G2" fmla="+- 21600 0 0"/>
                    <a:gd name="T0" fmla="*/ 42198 w 43200"/>
                    <a:gd name="T1" fmla="*/ 0 h 28101"/>
                    <a:gd name="T2" fmla="*/ 578 w 43200"/>
                    <a:gd name="T3" fmla="*/ 1536 h 28101"/>
                    <a:gd name="T4" fmla="*/ 21600 w 43200"/>
                    <a:gd name="T5" fmla="*/ 6501 h 28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8101" fill="none" extrusionOk="0">
                      <a:moveTo>
                        <a:pt x="42198" y="-1"/>
                      </a:moveTo>
                      <a:cubicBezTo>
                        <a:pt x="42862" y="2103"/>
                        <a:pt x="43200" y="4295"/>
                        <a:pt x="43200" y="6501"/>
                      </a:cubicBezTo>
                      <a:cubicBezTo>
                        <a:pt x="43200" y="18430"/>
                        <a:pt x="33529" y="28101"/>
                        <a:pt x="21600" y="28101"/>
                      </a:cubicBezTo>
                      <a:cubicBezTo>
                        <a:pt x="9670" y="28101"/>
                        <a:pt x="0" y="18430"/>
                        <a:pt x="0" y="6501"/>
                      </a:cubicBezTo>
                      <a:cubicBezTo>
                        <a:pt x="-1" y="4829"/>
                        <a:pt x="194" y="3163"/>
                        <a:pt x="578" y="1536"/>
                      </a:cubicBezTo>
                    </a:path>
                    <a:path w="43200" h="28101" stroke="0" extrusionOk="0">
                      <a:moveTo>
                        <a:pt x="42198" y="-1"/>
                      </a:moveTo>
                      <a:cubicBezTo>
                        <a:pt x="42862" y="2103"/>
                        <a:pt x="43200" y="4295"/>
                        <a:pt x="43200" y="6501"/>
                      </a:cubicBezTo>
                      <a:cubicBezTo>
                        <a:pt x="43200" y="18430"/>
                        <a:pt x="33529" y="28101"/>
                        <a:pt x="21600" y="28101"/>
                      </a:cubicBezTo>
                      <a:cubicBezTo>
                        <a:pt x="9670" y="28101"/>
                        <a:pt x="0" y="18430"/>
                        <a:pt x="0" y="6501"/>
                      </a:cubicBezTo>
                      <a:cubicBezTo>
                        <a:pt x="-1" y="4829"/>
                        <a:pt x="194" y="3163"/>
                        <a:pt x="578" y="1536"/>
                      </a:cubicBezTo>
                      <a:lnTo>
                        <a:pt x="21600" y="650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4" name="Arc 20"/>
                <p:cNvSpPr>
                  <a:spLocks/>
                </p:cNvSpPr>
                <p:nvPr/>
              </p:nvSpPr>
              <p:spPr bwMode="auto">
                <a:xfrm>
                  <a:off x="4270" y="1332"/>
                  <a:ext cx="711" cy="179"/>
                </a:xfrm>
                <a:custGeom>
                  <a:avLst/>
                  <a:gdLst>
                    <a:gd name="G0" fmla="+- 21600 0 0"/>
                    <a:gd name="G1" fmla="+- 4261 0 0"/>
                    <a:gd name="G2" fmla="+- 21600 0 0"/>
                    <a:gd name="T0" fmla="*/ 42776 w 43200"/>
                    <a:gd name="T1" fmla="*/ 0 h 25861"/>
                    <a:gd name="T2" fmla="*/ 224 w 43200"/>
                    <a:gd name="T3" fmla="*/ 1160 h 25861"/>
                    <a:gd name="T4" fmla="*/ 21600 w 43200"/>
                    <a:gd name="T5" fmla="*/ 4261 h 25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5861" fill="none" extrusionOk="0">
                      <a:moveTo>
                        <a:pt x="42775" y="0"/>
                      </a:moveTo>
                      <a:cubicBezTo>
                        <a:pt x="43057" y="1402"/>
                        <a:pt x="43200" y="2830"/>
                        <a:pt x="43200" y="4261"/>
                      </a:cubicBezTo>
                      <a:cubicBezTo>
                        <a:pt x="43200" y="16190"/>
                        <a:pt x="33529" y="25861"/>
                        <a:pt x="21600" y="25861"/>
                      </a:cubicBezTo>
                      <a:cubicBezTo>
                        <a:pt x="9670" y="25861"/>
                        <a:pt x="0" y="16190"/>
                        <a:pt x="0" y="4261"/>
                      </a:cubicBezTo>
                      <a:cubicBezTo>
                        <a:pt x="-1" y="3223"/>
                        <a:pt x="74" y="2186"/>
                        <a:pt x="223" y="1159"/>
                      </a:cubicBezTo>
                    </a:path>
                    <a:path w="43200" h="25861" stroke="0" extrusionOk="0">
                      <a:moveTo>
                        <a:pt x="42775" y="0"/>
                      </a:moveTo>
                      <a:cubicBezTo>
                        <a:pt x="43057" y="1402"/>
                        <a:pt x="43200" y="2830"/>
                        <a:pt x="43200" y="4261"/>
                      </a:cubicBezTo>
                      <a:cubicBezTo>
                        <a:pt x="43200" y="16190"/>
                        <a:pt x="33529" y="25861"/>
                        <a:pt x="21600" y="25861"/>
                      </a:cubicBezTo>
                      <a:cubicBezTo>
                        <a:pt x="9670" y="25861"/>
                        <a:pt x="0" y="16190"/>
                        <a:pt x="0" y="4261"/>
                      </a:cubicBezTo>
                      <a:cubicBezTo>
                        <a:pt x="-1" y="3223"/>
                        <a:pt x="74" y="2186"/>
                        <a:pt x="223" y="1159"/>
                      </a:cubicBezTo>
                      <a:lnTo>
                        <a:pt x="21600" y="4261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5" name="Arc 21"/>
                <p:cNvSpPr>
                  <a:spLocks/>
                </p:cNvSpPr>
                <p:nvPr/>
              </p:nvSpPr>
              <p:spPr bwMode="auto">
                <a:xfrm>
                  <a:off x="4250" y="1309"/>
                  <a:ext cx="755" cy="232"/>
                </a:xfrm>
                <a:custGeom>
                  <a:avLst/>
                  <a:gdLst>
                    <a:gd name="G0" fmla="+- 21600 0 0"/>
                    <a:gd name="G1" fmla="+- 7278 0 0"/>
                    <a:gd name="G2" fmla="+- 21600 0 0"/>
                    <a:gd name="T0" fmla="*/ 41937 w 43200"/>
                    <a:gd name="T1" fmla="*/ 0 h 28878"/>
                    <a:gd name="T2" fmla="*/ 1079 w 43200"/>
                    <a:gd name="T3" fmla="*/ 536 h 28878"/>
                    <a:gd name="T4" fmla="*/ 21600 w 43200"/>
                    <a:gd name="T5" fmla="*/ 7278 h 28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8878" fill="none" extrusionOk="0">
                      <a:moveTo>
                        <a:pt x="41936" y="0"/>
                      </a:moveTo>
                      <a:cubicBezTo>
                        <a:pt x="42772" y="2335"/>
                        <a:pt x="43200" y="4797"/>
                        <a:pt x="43200" y="7278"/>
                      </a:cubicBezTo>
                      <a:cubicBezTo>
                        <a:pt x="43200" y="19207"/>
                        <a:pt x="33529" y="28878"/>
                        <a:pt x="21600" y="28878"/>
                      </a:cubicBezTo>
                      <a:cubicBezTo>
                        <a:pt x="9670" y="28878"/>
                        <a:pt x="0" y="19207"/>
                        <a:pt x="0" y="7278"/>
                      </a:cubicBezTo>
                      <a:cubicBezTo>
                        <a:pt x="-1" y="4987"/>
                        <a:pt x="364" y="2711"/>
                        <a:pt x="1079" y="536"/>
                      </a:cubicBezTo>
                    </a:path>
                    <a:path w="43200" h="28878" stroke="0" extrusionOk="0">
                      <a:moveTo>
                        <a:pt x="41936" y="0"/>
                      </a:moveTo>
                      <a:cubicBezTo>
                        <a:pt x="42772" y="2335"/>
                        <a:pt x="43200" y="4797"/>
                        <a:pt x="43200" y="7278"/>
                      </a:cubicBezTo>
                      <a:cubicBezTo>
                        <a:pt x="43200" y="19207"/>
                        <a:pt x="33529" y="28878"/>
                        <a:pt x="21600" y="28878"/>
                      </a:cubicBezTo>
                      <a:cubicBezTo>
                        <a:pt x="9670" y="28878"/>
                        <a:pt x="0" y="19207"/>
                        <a:pt x="0" y="7278"/>
                      </a:cubicBezTo>
                      <a:cubicBezTo>
                        <a:pt x="-1" y="4987"/>
                        <a:pt x="364" y="2711"/>
                        <a:pt x="1079" y="536"/>
                      </a:cubicBezTo>
                      <a:lnTo>
                        <a:pt x="21600" y="727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76" name="Group 22"/>
              <p:cNvGrpSpPr>
                <a:grpSpLocks/>
              </p:cNvGrpSpPr>
              <p:nvPr/>
            </p:nvGrpSpPr>
            <p:grpSpPr bwMode="auto">
              <a:xfrm>
                <a:off x="2157" y="2914"/>
                <a:ext cx="1223" cy="178"/>
                <a:chOff x="4250" y="1309"/>
                <a:chExt cx="755" cy="232"/>
              </a:xfrm>
            </p:grpSpPr>
            <p:sp>
              <p:nvSpPr>
                <p:cNvPr id="90" name="Arc 23"/>
                <p:cNvSpPr>
                  <a:spLocks/>
                </p:cNvSpPr>
                <p:nvPr/>
              </p:nvSpPr>
              <p:spPr bwMode="auto">
                <a:xfrm>
                  <a:off x="4262" y="1324"/>
                  <a:ext cx="729" cy="199"/>
                </a:xfrm>
                <a:custGeom>
                  <a:avLst/>
                  <a:gdLst>
                    <a:gd name="G0" fmla="+- 21600 0 0"/>
                    <a:gd name="G1" fmla="+- 6501 0 0"/>
                    <a:gd name="G2" fmla="+- 21600 0 0"/>
                    <a:gd name="T0" fmla="*/ 42198 w 43200"/>
                    <a:gd name="T1" fmla="*/ 0 h 28101"/>
                    <a:gd name="T2" fmla="*/ 578 w 43200"/>
                    <a:gd name="T3" fmla="*/ 1536 h 28101"/>
                    <a:gd name="T4" fmla="*/ 21600 w 43200"/>
                    <a:gd name="T5" fmla="*/ 6501 h 28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8101" fill="none" extrusionOk="0">
                      <a:moveTo>
                        <a:pt x="42198" y="-1"/>
                      </a:moveTo>
                      <a:cubicBezTo>
                        <a:pt x="42862" y="2103"/>
                        <a:pt x="43200" y="4295"/>
                        <a:pt x="43200" y="6501"/>
                      </a:cubicBezTo>
                      <a:cubicBezTo>
                        <a:pt x="43200" y="18430"/>
                        <a:pt x="33529" y="28101"/>
                        <a:pt x="21600" y="28101"/>
                      </a:cubicBezTo>
                      <a:cubicBezTo>
                        <a:pt x="9670" y="28101"/>
                        <a:pt x="0" y="18430"/>
                        <a:pt x="0" y="6501"/>
                      </a:cubicBezTo>
                      <a:cubicBezTo>
                        <a:pt x="-1" y="4829"/>
                        <a:pt x="194" y="3163"/>
                        <a:pt x="578" y="1536"/>
                      </a:cubicBezTo>
                    </a:path>
                    <a:path w="43200" h="28101" stroke="0" extrusionOk="0">
                      <a:moveTo>
                        <a:pt x="42198" y="-1"/>
                      </a:moveTo>
                      <a:cubicBezTo>
                        <a:pt x="42862" y="2103"/>
                        <a:pt x="43200" y="4295"/>
                        <a:pt x="43200" y="6501"/>
                      </a:cubicBezTo>
                      <a:cubicBezTo>
                        <a:pt x="43200" y="18430"/>
                        <a:pt x="33529" y="28101"/>
                        <a:pt x="21600" y="28101"/>
                      </a:cubicBezTo>
                      <a:cubicBezTo>
                        <a:pt x="9670" y="28101"/>
                        <a:pt x="0" y="18430"/>
                        <a:pt x="0" y="6501"/>
                      </a:cubicBezTo>
                      <a:cubicBezTo>
                        <a:pt x="-1" y="4829"/>
                        <a:pt x="194" y="3163"/>
                        <a:pt x="578" y="1536"/>
                      </a:cubicBezTo>
                      <a:lnTo>
                        <a:pt x="21600" y="650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1" name="Arc 24"/>
                <p:cNvSpPr>
                  <a:spLocks/>
                </p:cNvSpPr>
                <p:nvPr/>
              </p:nvSpPr>
              <p:spPr bwMode="auto">
                <a:xfrm>
                  <a:off x="4270" y="1332"/>
                  <a:ext cx="711" cy="179"/>
                </a:xfrm>
                <a:custGeom>
                  <a:avLst/>
                  <a:gdLst>
                    <a:gd name="G0" fmla="+- 21600 0 0"/>
                    <a:gd name="G1" fmla="+- 4261 0 0"/>
                    <a:gd name="G2" fmla="+- 21600 0 0"/>
                    <a:gd name="T0" fmla="*/ 42776 w 43200"/>
                    <a:gd name="T1" fmla="*/ 0 h 25861"/>
                    <a:gd name="T2" fmla="*/ 224 w 43200"/>
                    <a:gd name="T3" fmla="*/ 1160 h 25861"/>
                    <a:gd name="T4" fmla="*/ 21600 w 43200"/>
                    <a:gd name="T5" fmla="*/ 4261 h 25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5861" fill="none" extrusionOk="0">
                      <a:moveTo>
                        <a:pt x="42775" y="0"/>
                      </a:moveTo>
                      <a:cubicBezTo>
                        <a:pt x="43057" y="1402"/>
                        <a:pt x="43200" y="2830"/>
                        <a:pt x="43200" y="4261"/>
                      </a:cubicBezTo>
                      <a:cubicBezTo>
                        <a:pt x="43200" y="16190"/>
                        <a:pt x="33529" y="25861"/>
                        <a:pt x="21600" y="25861"/>
                      </a:cubicBezTo>
                      <a:cubicBezTo>
                        <a:pt x="9670" y="25861"/>
                        <a:pt x="0" y="16190"/>
                        <a:pt x="0" y="4261"/>
                      </a:cubicBezTo>
                      <a:cubicBezTo>
                        <a:pt x="-1" y="3223"/>
                        <a:pt x="74" y="2186"/>
                        <a:pt x="223" y="1159"/>
                      </a:cubicBezTo>
                    </a:path>
                    <a:path w="43200" h="25861" stroke="0" extrusionOk="0">
                      <a:moveTo>
                        <a:pt x="42775" y="0"/>
                      </a:moveTo>
                      <a:cubicBezTo>
                        <a:pt x="43057" y="1402"/>
                        <a:pt x="43200" y="2830"/>
                        <a:pt x="43200" y="4261"/>
                      </a:cubicBezTo>
                      <a:cubicBezTo>
                        <a:pt x="43200" y="16190"/>
                        <a:pt x="33529" y="25861"/>
                        <a:pt x="21600" y="25861"/>
                      </a:cubicBezTo>
                      <a:cubicBezTo>
                        <a:pt x="9670" y="25861"/>
                        <a:pt x="0" y="16190"/>
                        <a:pt x="0" y="4261"/>
                      </a:cubicBezTo>
                      <a:cubicBezTo>
                        <a:pt x="-1" y="3223"/>
                        <a:pt x="74" y="2186"/>
                        <a:pt x="223" y="1159"/>
                      </a:cubicBezTo>
                      <a:lnTo>
                        <a:pt x="21600" y="4261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2" name="Arc 25"/>
                <p:cNvSpPr>
                  <a:spLocks/>
                </p:cNvSpPr>
                <p:nvPr/>
              </p:nvSpPr>
              <p:spPr bwMode="auto">
                <a:xfrm>
                  <a:off x="4250" y="1309"/>
                  <a:ext cx="755" cy="232"/>
                </a:xfrm>
                <a:custGeom>
                  <a:avLst/>
                  <a:gdLst>
                    <a:gd name="G0" fmla="+- 21600 0 0"/>
                    <a:gd name="G1" fmla="+- 7278 0 0"/>
                    <a:gd name="G2" fmla="+- 21600 0 0"/>
                    <a:gd name="T0" fmla="*/ 41937 w 43200"/>
                    <a:gd name="T1" fmla="*/ 0 h 28878"/>
                    <a:gd name="T2" fmla="*/ 1079 w 43200"/>
                    <a:gd name="T3" fmla="*/ 536 h 28878"/>
                    <a:gd name="T4" fmla="*/ 21600 w 43200"/>
                    <a:gd name="T5" fmla="*/ 7278 h 28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8878" fill="none" extrusionOk="0">
                      <a:moveTo>
                        <a:pt x="41936" y="0"/>
                      </a:moveTo>
                      <a:cubicBezTo>
                        <a:pt x="42772" y="2335"/>
                        <a:pt x="43200" y="4797"/>
                        <a:pt x="43200" y="7278"/>
                      </a:cubicBezTo>
                      <a:cubicBezTo>
                        <a:pt x="43200" y="19207"/>
                        <a:pt x="33529" y="28878"/>
                        <a:pt x="21600" y="28878"/>
                      </a:cubicBezTo>
                      <a:cubicBezTo>
                        <a:pt x="9670" y="28878"/>
                        <a:pt x="0" y="19207"/>
                        <a:pt x="0" y="7278"/>
                      </a:cubicBezTo>
                      <a:cubicBezTo>
                        <a:pt x="-1" y="4987"/>
                        <a:pt x="364" y="2711"/>
                        <a:pt x="1079" y="536"/>
                      </a:cubicBezTo>
                    </a:path>
                    <a:path w="43200" h="28878" stroke="0" extrusionOk="0">
                      <a:moveTo>
                        <a:pt x="41936" y="0"/>
                      </a:moveTo>
                      <a:cubicBezTo>
                        <a:pt x="42772" y="2335"/>
                        <a:pt x="43200" y="4797"/>
                        <a:pt x="43200" y="7278"/>
                      </a:cubicBezTo>
                      <a:cubicBezTo>
                        <a:pt x="43200" y="19207"/>
                        <a:pt x="33529" y="28878"/>
                        <a:pt x="21600" y="28878"/>
                      </a:cubicBezTo>
                      <a:cubicBezTo>
                        <a:pt x="9670" y="28878"/>
                        <a:pt x="0" y="19207"/>
                        <a:pt x="0" y="7278"/>
                      </a:cubicBezTo>
                      <a:cubicBezTo>
                        <a:pt x="-1" y="4987"/>
                        <a:pt x="364" y="2711"/>
                        <a:pt x="1079" y="536"/>
                      </a:cubicBezTo>
                      <a:lnTo>
                        <a:pt x="21600" y="727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77" name="Group 26"/>
              <p:cNvGrpSpPr>
                <a:grpSpLocks/>
              </p:cNvGrpSpPr>
              <p:nvPr/>
            </p:nvGrpSpPr>
            <p:grpSpPr bwMode="auto">
              <a:xfrm>
                <a:off x="2177" y="2999"/>
                <a:ext cx="1223" cy="178"/>
                <a:chOff x="4250" y="1309"/>
                <a:chExt cx="755" cy="232"/>
              </a:xfrm>
            </p:grpSpPr>
            <p:sp>
              <p:nvSpPr>
                <p:cNvPr id="87" name="Arc 27"/>
                <p:cNvSpPr>
                  <a:spLocks/>
                </p:cNvSpPr>
                <p:nvPr/>
              </p:nvSpPr>
              <p:spPr bwMode="auto">
                <a:xfrm>
                  <a:off x="4262" y="1324"/>
                  <a:ext cx="729" cy="199"/>
                </a:xfrm>
                <a:custGeom>
                  <a:avLst/>
                  <a:gdLst>
                    <a:gd name="G0" fmla="+- 21600 0 0"/>
                    <a:gd name="G1" fmla="+- 6501 0 0"/>
                    <a:gd name="G2" fmla="+- 21600 0 0"/>
                    <a:gd name="T0" fmla="*/ 42198 w 43200"/>
                    <a:gd name="T1" fmla="*/ 0 h 28101"/>
                    <a:gd name="T2" fmla="*/ 578 w 43200"/>
                    <a:gd name="T3" fmla="*/ 1536 h 28101"/>
                    <a:gd name="T4" fmla="*/ 21600 w 43200"/>
                    <a:gd name="T5" fmla="*/ 6501 h 28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8101" fill="none" extrusionOk="0">
                      <a:moveTo>
                        <a:pt x="42198" y="-1"/>
                      </a:moveTo>
                      <a:cubicBezTo>
                        <a:pt x="42862" y="2103"/>
                        <a:pt x="43200" y="4295"/>
                        <a:pt x="43200" y="6501"/>
                      </a:cubicBezTo>
                      <a:cubicBezTo>
                        <a:pt x="43200" y="18430"/>
                        <a:pt x="33529" y="28101"/>
                        <a:pt x="21600" y="28101"/>
                      </a:cubicBezTo>
                      <a:cubicBezTo>
                        <a:pt x="9670" y="28101"/>
                        <a:pt x="0" y="18430"/>
                        <a:pt x="0" y="6501"/>
                      </a:cubicBezTo>
                      <a:cubicBezTo>
                        <a:pt x="-1" y="4829"/>
                        <a:pt x="194" y="3163"/>
                        <a:pt x="578" y="1536"/>
                      </a:cubicBezTo>
                    </a:path>
                    <a:path w="43200" h="28101" stroke="0" extrusionOk="0">
                      <a:moveTo>
                        <a:pt x="42198" y="-1"/>
                      </a:moveTo>
                      <a:cubicBezTo>
                        <a:pt x="42862" y="2103"/>
                        <a:pt x="43200" y="4295"/>
                        <a:pt x="43200" y="6501"/>
                      </a:cubicBezTo>
                      <a:cubicBezTo>
                        <a:pt x="43200" y="18430"/>
                        <a:pt x="33529" y="28101"/>
                        <a:pt x="21600" y="28101"/>
                      </a:cubicBezTo>
                      <a:cubicBezTo>
                        <a:pt x="9670" y="28101"/>
                        <a:pt x="0" y="18430"/>
                        <a:pt x="0" y="6501"/>
                      </a:cubicBezTo>
                      <a:cubicBezTo>
                        <a:pt x="-1" y="4829"/>
                        <a:pt x="194" y="3163"/>
                        <a:pt x="578" y="1536"/>
                      </a:cubicBezTo>
                      <a:lnTo>
                        <a:pt x="21600" y="650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8" name="Arc 28"/>
                <p:cNvSpPr>
                  <a:spLocks/>
                </p:cNvSpPr>
                <p:nvPr/>
              </p:nvSpPr>
              <p:spPr bwMode="auto">
                <a:xfrm>
                  <a:off x="4270" y="1332"/>
                  <a:ext cx="711" cy="179"/>
                </a:xfrm>
                <a:custGeom>
                  <a:avLst/>
                  <a:gdLst>
                    <a:gd name="G0" fmla="+- 21600 0 0"/>
                    <a:gd name="G1" fmla="+- 4261 0 0"/>
                    <a:gd name="G2" fmla="+- 21600 0 0"/>
                    <a:gd name="T0" fmla="*/ 42776 w 43200"/>
                    <a:gd name="T1" fmla="*/ 0 h 25861"/>
                    <a:gd name="T2" fmla="*/ 224 w 43200"/>
                    <a:gd name="T3" fmla="*/ 1160 h 25861"/>
                    <a:gd name="T4" fmla="*/ 21600 w 43200"/>
                    <a:gd name="T5" fmla="*/ 4261 h 25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5861" fill="none" extrusionOk="0">
                      <a:moveTo>
                        <a:pt x="42775" y="0"/>
                      </a:moveTo>
                      <a:cubicBezTo>
                        <a:pt x="43057" y="1402"/>
                        <a:pt x="43200" y="2830"/>
                        <a:pt x="43200" y="4261"/>
                      </a:cubicBezTo>
                      <a:cubicBezTo>
                        <a:pt x="43200" y="16190"/>
                        <a:pt x="33529" y="25861"/>
                        <a:pt x="21600" y="25861"/>
                      </a:cubicBezTo>
                      <a:cubicBezTo>
                        <a:pt x="9670" y="25861"/>
                        <a:pt x="0" y="16190"/>
                        <a:pt x="0" y="4261"/>
                      </a:cubicBezTo>
                      <a:cubicBezTo>
                        <a:pt x="-1" y="3223"/>
                        <a:pt x="74" y="2186"/>
                        <a:pt x="223" y="1159"/>
                      </a:cubicBezTo>
                    </a:path>
                    <a:path w="43200" h="25861" stroke="0" extrusionOk="0">
                      <a:moveTo>
                        <a:pt x="42775" y="0"/>
                      </a:moveTo>
                      <a:cubicBezTo>
                        <a:pt x="43057" y="1402"/>
                        <a:pt x="43200" y="2830"/>
                        <a:pt x="43200" y="4261"/>
                      </a:cubicBezTo>
                      <a:cubicBezTo>
                        <a:pt x="43200" y="16190"/>
                        <a:pt x="33529" y="25861"/>
                        <a:pt x="21600" y="25861"/>
                      </a:cubicBezTo>
                      <a:cubicBezTo>
                        <a:pt x="9670" y="25861"/>
                        <a:pt x="0" y="16190"/>
                        <a:pt x="0" y="4261"/>
                      </a:cubicBezTo>
                      <a:cubicBezTo>
                        <a:pt x="-1" y="3223"/>
                        <a:pt x="74" y="2186"/>
                        <a:pt x="223" y="1159"/>
                      </a:cubicBezTo>
                      <a:lnTo>
                        <a:pt x="21600" y="4261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9" name="Arc 29"/>
                <p:cNvSpPr>
                  <a:spLocks/>
                </p:cNvSpPr>
                <p:nvPr/>
              </p:nvSpPr>
              <p:spPr bwMode="auto">
                <a:xfrm>
                  <a:off x="4250" y="1309"/>
                  <a:ext cx="755" cy="232"/>
                </a:xfrm>
                <a:custGeom>
                  <a:avLst/>
                  <a:gdLst>
                    <a:gd name="G0" fmla="+- 21600 0 0"/>
                    <a:gd name="G1" fmla="+- 7278 0 0"/>
                    <a:gd name="G2" fmla="+- 21600 0 0"/>
                    <a:gd name="T0" fmla="*/ 41937 w 43200"/>
                    <a:gd name="T1" fmla="*/ 0 h 28878"/>
                    <a:gd name="T2" fmla="*/ 1079 w 43200"/>
                    <a:gd name="T3" fmla="*/ 536 h 28878"/>
                    <a:gd name="T4" fmla="*/ 21600 w 43200"/>
                    <a:gd name="T5" fmla="*/ 7278 h 28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8878" fill="none" extrusionOk="0">
                      <a:moveTo>
                        <a:pt x="41936" y="0"/>
                      </a:moveTo>
                      <a:cubicBezTo>
                        <a:pt x="42772" y="2335"/>
                        <a:pt x="43200" y="4797"/>
                        <a:pt x="43200" y="7278"/>
                      </a:cubicBezTo>
                      <a:cubicBezTo>
                        <a:pt x="43200" y="19207"/>
                        <a:pt x="33529" y="28878"/>
                        <a:pt x="21600" y="28878"/>
                      </a:cubicBezTo>
                      <a:cubicBezTo>
                        <a:pt x="9670" y="28878"/>
                        <a:pt x="0" y="19207"/>
                        <a:pt x="0" y="7278"/>
                      </a:cubicBezTo>
                      <a:cubicBezTo>
                        <a:pt x="-1" y="4987"/>
                        <a:pt x="364" y="2711"/>
                        <a:pt x="1079" y="536"/>
                      </a:cubicBezTo>
                    </a:path>
                    <a:path w="43200" h="28878" stroke="0" extrusionOk="0">
                      <a:moveTo>
                        <a:pt x="41936" y="0"/>
                      </a:moveTo>
                      <a:cubicBezTo>
                        <a:pt x="42772" y="2335"/>
                        <a:pt x="43200" y="4797"/>
                        <a:pt x="43200" y="7278"/>
                      </a:cubicBezTo>
                      <a:cubicBezTo>
                        <a:pt x="43200" y="19207"/>
                        <a:pt x="33529" y="28878"/>
                        <a:pt x="21600" y="28878"/>
                      </a:cubicBezTo>
                      <a:cubicBezTo>
                        <a:pt x="9670" y="28878"/>
                        <a:pt x="0" y="19207"/>
                        <a:pt x="0" y="7278"/>
                      </a:cubicBezTo>
                      <a:cubicBezTo>
                        <a:pt x="-1" y="4987"/>
                        <a:pt x="364" y="2711"/>
                        <a:pt x="1079" y="536"/>
                      </a:cubicBezTo>
                      <a:lnTo>
                        <a:pt x="21600" y="727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78" name="Group 30"/>
              <p:cNvGrpSpPr>
                <a:grpSpLocks/>
              </p:cNvGrpSpPr>
              <p:nvPr/>
            </p:nvGrpSpPr>
            <p:grpSpPr bwMode="auto">
              <a:xfrm>
                <a:off x="2176" y="3084"/>
                <a:ext cx="1223" cy="178"/>
                <a:chOff x="4250" y="1309"/>
                <a:chExt cx="755" cy="232"/>
              </a:xfrm>
            </p:grpSpPr>
            <p:sp>
              <p:nvSpPr>
                <p:cNvPr id="84" name="Arc 31"/>
                <p:cNvSpPr>
                  <a:spLocks/>
                </p:cNvSpPr>
                <p:nvPr/>
              </p:nvSpPr>
              <p:spPr bwMode="auto">
                <a:xfrm>
                  <a:off x="4262" y="1324"/>
                  <a:ext cx="729" cy="199"/>
                </a:xfrm>
                <a:custGeom>
                  <a:avLst/>
                  <a:gdLst>
                    <a:gd name="G0" fmla="+- 21600 0 0"/>
                    <a:gd name="G1" fmla="+- 6501 0 0"/>
                    <a:gd name="G2" fmla="+- 21600 0 0"/>
                    <a:gd name="T0" fmla="*/ 42198 w 43200"/>
                    <a:gd name="T1" fmla="*/ 0 h 28101"/>
                    <a:gd name="T2" fmla="*/ 578 w 43200"/>
                    <a:gd name="T3" fmla="*/ 1536 h 28101"/>
                    <a:gd name="T4" fmla="*/ 21600 w 43200"/>
                    <a:gd name="T5" fmla="*/ 6501 h 28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8101" fill="none" extrusionOk="0">
                      <a:moveTo>
                        <a:pt x="42198" y="-1"/>
                      </a:moveTo>
                      <a:cubicBezTo>
                        <a:pt x="42862" y="2103"/>
                        <a:pt x="43200" y="4295"/>
                        <a:pt x="43200" y="6501"/>
                      </a:cubicBezTo>
                      <a:cubicBezTo>
                        <a:pt x="43200" y="18430"/>
                        <a:pt x="33529" y="28101"/>
                        <a:pt x="21600" y="28101"/>
                      </a:cubicBezTo>
                      <a:cubicBezTo>
                        <a:pt x="9670" y="28101"/>
                        <a:pt x="0" y="18430"/>
                        <a:pt x="0" y="6501"/>
                      </a:cubicBezTo>
                      <a:cubicBezTo>
                        <a:pt x="-1" y="4829"/>
                        <a:pt x="194" y="3163"/>
                        <a:pt x="578" y="1536"/>
                      </a:cubicBezTo>
                    </a:path>
                    <a:path w="43200" h="28101" stroke="0" extrusionOk="0">
                      <a:moveTo>
                        <a:pt x="42198" y="-1"/>
                      </a:moveTo>
                      <a:cubicBezTo>
                        <a:pt x="42862" y="2103"/>
                        <a:pt x="43200" y="4295"/>
                        <a:pt x="43200" y="6501"/>
                      </a:cubicBezTo>
                      <a:cubicBezTo>
                        <a:pt x="43200" y="18430"/>
                        <a:pt x="33529" y="28101"/>
                        <a:pt x="21600" y="28101"/>
                      </a:cubicBezTo>
                      <a:cubicBezTo>
                        <a:pt x="9670" y="28101"/>
                        <a:pt x="0" y="18430"/>
                        <a:pt x="0" y="6501"/>
                      </a:cubicBezTo>
                      <a:cubicBezTo>
                        <a:pt x="-1" y="4829"/>
                        <a:pt x="194" y="3163"/>
                        <a:pt x="578" y="1536"/>
                      </a:cubicBezTo>
                      <a:lnTo>
                        <a:pt x="21600" y="650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5" name="Arc 32"/>
                <p:cNvSpPr>
                  <a:spLocks/>
                </p:cNvSpPr>
                <p:nvPr/>
              </p:nvSpPr>
              <p:spPr bwMode="auto">
                <a:xfrm>
                  <a:off x="4270" y="1332"/>
                  <a:ext cx="711" cy="179"/>
                </a:xfrm>
                <a:custGeom>
                  <a:avLst/>
                  <a:gdLst>
                    <a:gd name="G0" fmla="+- 21600 0 0"/>
                    <a:gd name="G1" fmla="+- 4261 0 0"/>
                    <a:gd name="G2" fmla="+- 21600 0 0"/>
                    <a:gd name="T0" fmla="*/ 42776 w 43200"/>
                    <a:gd name="T1" fmla="*/ 0 h 25861"/>
                    <a:gd name="T2" fmla="*/ 224 w 43200"/>
                    <a:gd name="T3" fmla="*/ 1160 h 25861"/>
                    <a:gd name="T4" fmla="*/ 21600 w 43200"/>
                    <a:gd name="T5" fmla="*/ 4261 h 25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5861" fill="none" extrusionOk="0">
                      <a:moveTo>
                        <a:pt x="42775" y="0"/>
                      </a:moveTo>
                      <a:cubicBezTo>
                        <a:pt x="43057" y="1402"/>
                        <a:pt x="43200" y="2830"/>
                        <a:pt x="43200" y="4261"/>
                      </a:cubicBezTo>
                      <a:cubicBezTo>
                        <a:pt x="43200" y="16190"/>
                        <a:pt x="33529" y="25861"/>
                        <a:pt x="21600" y="25861"/>
                      </a:cubicBezTo>
                      <a:cubicBezTo>
                        <a:pt x="9670" y="25861"/>
                        <a:pt x="0" y="16190"/>
                        <a:pt x="0" y="4261"/>
                      </a:cubicBezTo>
                      <a:cubicBezTo>
                        <a:pt x="-1" y="3223"/>
                        <a:pt x="74" y="2186"/>
                        <a:pt x="223" y="1159"/>
                      </a:cubicBezTo>
                    </a:path>
                    <a:path w="43200" h="25861" stroke="0" extrusionOk="0">
                      <a:moveTo>
                        <a:pt x="42775" y="0"/>
                      </a:moveTo>
                      <a:cubicBezTo>
                        <a:pt x="43057" y="1402"/>
                        <a:pt x="43200" y="2830"/>
                        <a:pt x="43200" y="4261"/>
                      </a:cubicBezTo>
                      <a:cubicBezTo>
                        <a:pt x="43200" y="16190"/>
                        <a:pt x="33529" y="25861"/>
                        <a:pt x="21600" y="25861"/>
                      </a:cubicBezTo>
                      <a:cubicBezTo>
                        <a:pt x="9670" y="25861"/>
                        <a:pt x="0" y="16190"/>
                        <a:pt x="0" y="4261"/>
                      </a:cubicBezTo>
                      <a:cubicBezTo>
                        <a:pt x="-1" y="3223"/>
                        <a:pt x="74" y="2186"/>
                        <a:pt x="223" y="1159"/>
                      </a:cubicBezTo>
                      <a:lnTo>
                        <a:pt x="21600" y="4261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6" name="Arc 33"/>
                <p:cNvSpPr>
                  <a:spLocks/>
                </p:cNvSpPr>
                <p:nvPr/>
              </p:nvSpPr>
              <p:spPr bwMode="auto">
                <a:xfrm>
                  <a:off x="4250" y="1309"/>
                  <a:ext cx="755" cy="232"/>
                </a:xfrm>
                <a:custGeom>
                  <a:avLst/>
                  <a:gdLst>
                    <a:gd name="G0" fmla="+- 21600 0 0"/>
                    <a:gd name="G1" fmla="+- 7278 0 0"/>
                    <a:gd name="G2" fmla="+- 21600 0 0"/>
                    <a:gd name="T0" fmla="*/ 41937 w 43200"/>
                    <a:gd name="T1" fmla="*/ 0 h 28878"/>
                    <a:gd name="T2" fmla="*/ 1079 w 43200"/>
                    <a:gd name="T3" fmla="*/ 536 h 28878"/>
                    <a:gd name="T4" fmla="*/ 21600 w 43200"/>
                    <a:gd name="T5" fmla="*/ 7278 h 28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8878" fill="none" extrusionOk="0">
                      <a:moveTo>
                        <a:pt x="41936" y="0"/>
                      </a:moveTo>
                      <a:cubicBezTo>
                        <a:pt x="42772" y="2335"/>
                        <a:pt x="43200" y="4797"/>
                        <a:pt x="43200" y="7278"/>
                      </a:cubicBezTo>
                      <a:cubicBezTo>
                        <a:pt x="43200" y="19207"/>
                        <a:pt x="33529" y="28878"/>
                        <a:pt x="21600" y="28878"/>
                      </a:cubicBezTo>
                      <a:cubicBezTo>
                        <a:pt x="9670" y="28878"/>
                        <a:pt x="0" y="19207"/>
                        <a:pt x="0" y="7278"/>
                      </a:cubicBezTo>
                      <a:cubicBezTo>
                        <a:pt x="-1" y="4987"/>
                        <a:pt x="364" y="2711"/>
                        <a:pt x="1079" y="536"/>
                      </a:cubicBezTo>
                    </a:path>
                    <a:path w="43200" h="28878" stroke="0" extrusionOk="0">
                      <a:moveTo>
                        <a:pt x="41936" y="0"/>
                      </a:moveTo>
                      <a:cubicBezTo>
                        <a:pt x="42772" y="2335"/>
                        <a:pt x="43200" y="4797"/>
                        <a:pt x="43200" y="7278"/>
                      </a:cubicBezTo>
                      <a:cubicBezTo>
                        <a:pt x="43200" y="19207"/>
                        <a:pt x="33529" y="28878"/>
                        <a:pt x="21600" y="28878"/>
                      </a:cubicBezTo>
                      <a:cubicBezTo>
                        <a:pt x="9670" y="28878"/>
                        <a:pt x="0" y="19207"/>
                        <a:pt x="0" y="7278"/>
                      </a:cubicBezTo>
                      <a:cubicBezTo>
                        <a:pt x="-1" y="4987"/>
                        <a:pt x="364" y="2711"/>
                        <a:pt x="1079" y="536"/>
                      </a:cubicBezTo>
                      <a:lnTo>
                        <a:pt x="21600" y="727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79" name="AutoShape 34"/>
              <p:cNvSpPr>
                <a:spLocks noChangeArrowheads="1"/>
              </p:cNvSpPr>
              <p:nvPr/>
            </p:nvSpPr>
            <p:spPr bwMode="auto">
              <a:xfrm flipV="1">
                <a:off x="2225" y="2525"/>
                <a:ext cx="1134" cy="271"/>
              </a:xfrm>
              <a:custGeom>
                <a:avLst/>
                <a:gdLst>
                  <a:gd name="G0" fmla="+- 4267 0 0"/>
                  <a:gd name="G1" fmla="+- 21600 0 4267"/>
                  <a:gd name="G2" fmla="*/ 4267 1 2"/>
                  <a:gd name="G3" fmla="+- 21600 0 G2"/>
                  <a:gd name="G4" fmla="+/ 4267 21600 2"/>
                  <a:gd name="G5" fmla="+/ G1 0 2"/>
                  <a:gd name="G6" fmla="*/ 21600 21600 4267"/>
                  <a:gd name="G7" fmla="*/ G6 1 2"/>
                  <a:gd name="G8" fmla="+- 21600 0 G7"/>
                  <a:gd name="G9" fmla="*/ 21600 1 2"/>
                  <a:gd name="G10" fmla="+- 4267 0 G9"/>
                  <a:gd name="G11" fmla="?: G10 G8 0"/>
                  <a:gd name="G12" fmla="?: G10 G7 21600"/>
                  <a:gd name="T0" fmla="*/ 19466 w 21600"/>
                  <a:gd name="T1" fmla="*/ 10800 h 21600"/>
                  <a:gd name="T2" fmla="*/ 10800 w 21600"/>
                  <a:gd name="T3" fmla="*/ 21600 h 21600"/>
                  <a:gd name="T4" fmla="*/ 2134 w 21600"/>
                  <a:gd name="T5" fmla="*/ 10800 h 21600"/>
                  <a:gd name="T6" fmla="*/ 10800 w 21600"/>
                  <a:gd name="T7" fmla="*/ 0 h 21600"/>
                  <a:gd name="T8" fmla="*/ 3934 w 21600"/>
                  <a:gd name="T9" fmla="*/ 3934 h 21600"/>
                  <a:gd name="T10" fmla="*/ 17666 w 21600"/>
                  <a:gd name="T11" fmla="*/ 17666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267" y="21600"/>
                    </a:lnTo>
                    <a:lnTo>
                      <a:pt x="1733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AEAEA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Line 35"/>
              <p:cNvSpPr>
                <a:spLocks noChangeShapeType="1"/>
              </p:cNvSpPr>
              <p:nvPr/>
            </p:nvSpPr>
            <p:spPr bwMode="auto">
              <a:xfrm flipH="1" flipV="1">
                <a:off x="3126" y="2527"/>
                <a:ext cx="226" cy="2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Line 36"/>
              <p:cNvSpPr>
                <a:spLocks noChangeShapeType="1"/>
              </p:cNvSpPr>
              <p:nvPr/>
            </p:nvSpPr>
            <p:spPr bwMode="auto">
              <a:xfrm flipV="1">
                <a:off x="2232" y="2535"/>
                <a:ext cx="200" cy="2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Arc 37"/>
              <p:cNvSpPr>
                <a:spLocks/>
              </p:cNvSpPr>
              <p:nvPr/>
            </p:nvSpPr>
            <p:spPr bwMode="auto">
              <a:xfrm flipV="1">
                <a:off x="2437" y="2478"/>
                <a:ext cx="696" cy="66"/>
              </a:xfrm>
              <a:custGeom>
                <a:avLst/>
                <a:gdLst>
                  <a:gd name="G0" fmla="+- 21600 0 0"/>
                  <a:gd name="G1" fmla="+- 859 0 0"/>
                  <a:gd name="G2" fmla="+- 21600 0 0"/>
                  <a:gd name="T0" fmla="*/ 43183 w 43200"/>
                  <a:gd name="T1" fmla="*/ 0 h 22459"/>
                  <a:gd name="T2" fmla="*/ 0 w 43200"/>
                  <a:gd name="T3" fmla="*/ 859 h 22459"/>
                  <a:gd name="T4" fmla="*/ 21600 w 43200"/>
                  <a:gd name="T5" fmla="*/ 859 h 22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2459" fill="none" extrusionOk="0">
                    <a:moveTo>
                      <a:pt x="43182" y="0"/>
                    </a:moveTo>
                    <a:cubicBezTo>
                      <a:pt x="43194" y="286"/>
                      <a:pt x="43200" y="572"/>
                      <a:pt x="43200" y="859"/>
                    </a:cubicBezTo>
                    <a:cubicBezTo>
                      <a:pt x="43200" y="12788"/>
                      <a:pt x="33529" y="22459"/>
                      <a:pt x="21600" y="22459"/>
                    </a:cubicBezTo>
                    <a:cubicBezTo>
                      <a:pt x="9670" y="22459"/>
                      <a:pt x="0" y="12788"/>
                      <a:pt x="0" y="859"/>
                    </a:cubicBezTo>
                  </a:path>
                  <a:path w="43200" h="22459" stroke="0" extrusionOk="0">
                    <a:moveTo>
                      <a:pt x="43182" y="0"/>
                    </a:moveTo>
                    <a:cubicBezTo>
                      <a:pt x="43194" y="286"/>
                      <a:pt x="43200" y="572"/>
                      <a:pt x="43200" y="859"/>
                    </a:cubicBezTo>
                    <a:cubicBezTo>
                      <a:pt x="43200" y="12788"/>
                      <a:pt x="33529" y="22459"/>
                      <a:pt x="21600" y="22459"/>
                    </a:cubicBezTo>
                    <a:cubicBezTo>
                      <a:pt x="9670" y="22459"/>
                      <a:pt x="0" y="12788"/>
                      <a:pt x="0" y="859"/>
                    </a:cubicBezTo>
                    <a:lnTo>
                      <a:pt x="21600" y="85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969696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Oval 38"/>
              <p:cNvSpPr>
                <a:spLocks noChangeArrowheads="1"/>
              </p:cNvSpPr>
              <p:nvPr/>
            </p:nvSpPr>
            <p:spPr bwMode="auto">
              <a:xfrm>
                <a:off x="2442" y="2463"/>
                <a:ext cx="691" cy="159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" name="Oval 39"/>
            <p:cNvSpPr>
              <a:spLocks noChangeArrowheads="1"/>
            </p:cNvSpPr>
            <p:nvPr/>
          </p:nvSpPr>
          <p:spPr bwMode="auto">
            <a:xfrm>
              <a:off x="994" y="1739"/>
              <a:ext cx="814" cy="166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Line 40"/>
            <p:cNvSpPr>
              <a:spLocks noChangeShapeType="1"/>
            </p:cNvSpPr>
            <p:nvPr/>
          </p:nvSpPr>
          <p:spPr bwMode="auto">
            <a:xfrm>
              <a:off x="1380" y="1664"/>
              <a:ext cx="0" cy="4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Line 44"/>
            <p:cNvSpPr>
              <a:spLocks noChangeShapeType="1"/>
            </p:cNvSpPr>
            <p:nvPr/>
          </p:nvSpPr>
          <p:spPr bwMode="auto">
            <a:xfrm>
              <a:off x="1613" y="1681"/>
              <a:ext cx="0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1" name="Group 45"/>
            <p:cNvGrpSpPr>
              <a:grpSpLocks/>
            </p:cNvGrpSpPr>
            <p:nvPr/>
          </p:nvGrpSpPr>
          <p:grpSpPr bwMode="auto">
            <a:xfrm>
              <a:off x="432" y="782"/>
              <a:ext cx="1903" cy="883"/>
              <a:chOff x="1985" y="544"/>
              <a:chExt cx="1243" cy="861"/>
            </a:xfrm>
          </p:grpSpPr>
          <p:sp>
            <p:nvSpPr>
              <p:cNvPr id="50" name="AutoShape 46"/>
              <p:cNvSpPr>
                <a:spLocks noChangeArrowheads="1"/>
              </p:cNvSpPr>
              <p:nvPr/>
            </p:nvSpPr>
            <p:spPr bwMode="auto">
              <a:xfrm>
                <a:off x="2050" y="1078"/>
                <a:ext cx="1134" cy="271"/>
              </a:xfrm>
              <a:custGeom>
                <a:avLst/>
                <a:gdLst>
                  <a:gd name="G0" fmla="+- 4267 0 0"/>
                  <a:gd name="G1" fmla="+- 21600 0 4267"/>
                  <a:gd name="G2" fmla="*/ 4267 1 2"/>
                  <a:gd name="G3" fmla="+- 21600 0 G2"/>
                  <a:gd name="G4" fmla="+/ 4267 21600 2"/>
                  <a:gd name="G5" fmla="+/ G1 0 2"/>
                  <a:gd name="G6" fmla="*/ 21600 21600 4267"/>
                  <a:gd name="G7" fmla="*/ G6 1 2"/>
                  <a:gd name="G8" fmla="+- 21600 0 G7"/>
                  <a:gd name="G9" fmla="*/ 21600 1 2"/>
                  <a:gd name="G10" fmla="+- 4267 0 G9"/>
                  <a:gd name="G11" fmla="?: G10 G8 0"/>
                  <a:gd name="G12" fmla="?: G10 G7 21600"/>
                  <a:gd name="T0" fmla="*/ 19466 w 21600"/>
                  <a:gd name="T1" fmla="*/ 10800 h 21600"/>
                  <a:gd name="T2" fmla="*/ 10800 w 21600"/>
                  <a:gd name="T3" fmla="*/ 21600 h 21600"/>
                  <a:gd name="T4" fmla="*/ 2134 w 21600"/>
                  <a:gd name="T5" fmla="*/ 10800 h 21600"/>
                  <a:gd name="T6" fmla="*/ 10800 w 21600"/>
                  <a:gd name="T7" fmla="*/ 0 h 21600"/>
                  <a:gd name="T8" fmla="*/ 3934 w 21600"/>
                  <a:gd name="T9" fmla="*/ 3934 h 21600"/>
                  <a:gd name="T10" fmla="*/ 17666 w 21600"/>
                  <a:gd name="T11" fmla="*/ 17666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4267" y="21600"/>
                    </a:lnTo>
                    <a:lnTo>
                      <a:pt x="1733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AEAEA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1" name="Group 47"/>
              <p:cNvGrpSpPr>
                <a:grpSpLocks/>
              </p:cNvGrpSpPr>
              <p:nvPr/>
            </p:nvGrpSpPr>
            <p:grpSpPr bwMode="auto">
              <a:xfrm>
                <a:off x="1985" y="544"/>
                <a:ext cx="1243" cy="634"/>
                <a:chOff x="3920" y="881"/>
                <a:chExt cx="1243" cy="634"/>
              </a:xfrm>
            </p:grpSpPr>
            <p:grpSp>
              <p:nvGrpSpPr>
                <p:cNvPr id="55" name="Group 48"/>
                <p:cNvGrpSpPr>
                  <a:grpSpLocks/>
                </p:cNvGrpSpPr>
                <p:nvPr/>
              </p:nvGrpSpPr>
              <p:grpSpPr bwMode="auto">
                <a:xfrm>
                  <a:off x="3988" y="881"/>
                  <a:ext cx="1131" cy="634"/>
                  <a:chOff x="675" y="946"/>
                  <a:chExt cx="990" cy="438"/>
                </a:xfrm>
              </p:grpSpPr>
              <p:sp>
                <p:nvSpPr>
                  <p:cNvPr id="72" name="AutoShape 49"/>
                  <p:cNvSpPr>
                    <a:spLocks noChangeArrowheads="1"/>
                  </p:cNvSpPr>
                  <p:nvPr/>
                </p:nvSpPr>
                <p:spPr bwMode="auto">
                  <a:xfrm>
                    <a:off x="675" y="946"/>
                    <a:ext cx="990" cy="438"/>
                  </a:xfrm>
                  <a:prstGeom prst="flowChartMagneticDisk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EAEAEA">
                          <a:gamma/>
                          <a:shade val="56471"/>
                          <a:invGamma/>
                        </a:srgbClr>
                      </a:gs>
                    </a:gsLst>
                    <a:lin ang="0" scaled="1"/>
                  </a:gra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73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704" y="971"/>
                    <a:ext cx="942" cy="99"/>
                  </a:xfrm>
                  <a:prstGeom prst="ellipse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56" name="Group 51"/>
                <p:cNvGrpSpPr>
                  <a:grpSpLocks/>
                </p:cNvGrpSpPr>
                <p:nvPr/>
              </p:nvGrpSpPr>
              <p:grpSpPr bwMode="auto">
                <a:xfrm>
                  <a:off x="3932" y="1027"/>
                  <a:ext cx="1223" cy="178"/>
                  <a:chOff x="4250" y="1309"/>
                  <a:chExt cx="755" cy="232"/>
                </a:xfrm>
              </p:grpSpPr>
              <p:sp>
                <p:nvSpPr>
                  <p:cNvPr id="69" name="Arc 52"/>
                  <p:cNvSpPr>
                    <a:spLocks/>
                  </p:cNvSpPr>
                  <p:nvPr/>
                </p:nvSpPr>
                <p:spPr bwMode="auto">
                  <a:xfrm>
                    <a:off x="4262" y="1324"/>
                    <a:ext cx="729" cy="199"/>
                  </a:xfrm>
                  <a:custGeom>
                    <a:avLst/>
                    <a:gdLst>
                      <a:gd name="G0" fmla="+- 21600 0 0"/>
                      <a:gd name="G1" fmla="+- 6501 0 0"/>
                      <a:gd name="G2" fmla="+- 21600 0 0"/>
                      <a:gd name="T0" fmla="*/ 42198 w 43200"/>
                      <a:gd name="T1" fmla="*/ 0 h 28101"/>
                      <a:gd name="T2" fmla="*/ 578 w 43200"/>
                      <a:gd name="T3" fmla="*/ 1536 h 28101"/>
                      <a:gd name="T4" fmla="*/ 21600 w 43200"/>
                      <a:gd name="T5" fmla="*/ 6501 h 28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8101" fill="none" extrusionOk="0">
                        <a:moveTo>
                          <a:pt x="42198" y="-1"/>
                        </a:moveTo>
                        <a:cubicBezTo>
                          <a:pt x="42862" y="2103"/>
                          <a:pt x="43200" y="4295"/>
                          <a:pt x="43200" y="6501"/>
                        </a:cubicBezTo>
                        <a:cubicBezTo>
                          <a:pt x="43200" y="18430"/>
                          <a:pt x="33529" y="28101"/>
                          <a:pt x="21600" y="28101"/>
                        </a:cubicBezTo>
                        <a:cubicBezTo>
                          <a:pt x="9670" y="28101"/>
                          <a:pt x="0" y="18430"/>
                          <a:pt x="0" y="6501"/>
                        </a:cubicBezTo>
                        <a:cubicBezTo>
                          <a:pt x="-1" y="4829"/>
                          <a:pt x="194" y="3163"/>
                          <a:pt x="578" y="1536"/>
                        </a:cubicBezTo>
                      </a:path>
                      <a:path w="43200" h="28101" stroke="0" extrusionOk="0">
                        <a:moveTo>
                          <a:pt x="42198" y="-1"/>
                        </a:moveTo>
                        <a:cubicBezTo>
                          <a:pt x="42862" y="2103"/>
                          <a:pt x="43200" y="4295"/>
                          <a:pt x="43200" y="6501"/>
                        </a:cubicBezTo>
                        <a:cubicBezTo>
                          <a:pt x="43200" y="18430"/>
                          <a:pt x="33529" y="28101"/>
                          <a:pt x="21600" y="28101"/>
                        </a:cubicBezTo>
                        <a:cubicBezTo>
                          <a:pt x="9670" y="28101"/>
                          <a:pt x="0" y="18430"/>
                          <a:pt x="0" y="6501"/>
                        </a:cubicBezTo>
                        <a:cubicBezTo>
                          <a:pt x="-1" y="4829"/>
                          <a:pt x="194" y="3163"/>
                          <a:pt x="578" y="1536"/>
                        </a:cubicBezTo>
                        <a:lnTo>
                          <a:pt x="21600" y="650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70" name="Arc 53"/>
                  <p:cNvSpPr>
                    <a:spLocks/>
                  </p:cNvSpPr>
                  <p:nvPr/>
                </p:nvSpPr>
                <p:spPr bwMode="auto">
                  <a:xfrm>
                    <a:off x="4270" y="1332"/>
                    <a:ext cx="711" cy="179"/>
                  </a:xfrm>
                  <a:custGeom>
                    <a:avLst/>
                    <a:gdLst>
                      <a:gd name="G0" fmla="+- 21600 0 0"/>
                      <a:gd name="G1" fmla="+- 4261 0 0"/>
                      <a:gd name="G2" fmla="+- 21600 0 0"/>
                      <a:gd name="T0" fmla="*/ 42776 w 43200"/>
                      <a:gd name="T1" fmla="*/ 0 h 25861"/>
                      <a:gd name="T2" fmla="*/ 224 w 43200"/>
                      <a:gd name="T3" fmla="*/ 1160 h 25861"/>
                      <a:gd name="T4" fmla="*/ 21600 w 43200"/>
                      <a:gd name="T5" fmla="*/ 4261 h 258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5861" fill="none" extrusionOk="0">
                        <a:moveTo>
                          <a:pt x="42775" y="0"/>
                        </a:moveTo>
                        <a:cubicBezTo>
                          <a:pt x="43057" y="1402"/>
                          <a:pt x="43200" y="2830"/>
                          <a:pt x="43200" y="4261"/>
                        </a:cubicBezTo>
                        <a:cubicBezTo>
                          <a:pt x="43200" y="16190"/>
                          <a:pt x="33529" y="25861"/>
                          <a:pt x="21600" y="25861"/>
                        </a:cubicBezTo>
                        <a:cubicBezTo>
                          <a:pt x="9670" y="25861"/>
                          <a:pt x="0" y="16190"/>
                          <a:pt x="0" y="4261"/>
                        </a:cubicBezTo>
                        <a:cubicBezTo>
                          <a:pt x="-1" y="3223"/>
                          <a:pt x="74" y="2186"/>
                          <a:pt x="223" y="1159"/>
                        </a:cubicBezTo>
                      </a:path>
                      <a:path w="43200" h="25861" stroke="0" extrusionOk="0">
                        <a:moveTo>
                          <a:pt x="42775" y="0"/>
                        </a:moveTo>
                        <a:cubicBezTo>
                          <a:pt x="43057" y="1402"/>
                          <a:pt x="43200" y="2830"/>
                          <a:pt x="43200" y="4261"/>
                        </a:cubicBezTo>
                        <a:cubicBezTo>
                          <a:pt x="43200" y="16190"/>
                          <a:pt x="33529" y="25861"/>
                          <a:pt x="21600" y="25861"/>
                        </a:cubicBezTo>
                        <a:cubicBezTo>
                          <a:pt x="9670" y="25861"/>
                          <a:pt x="0" y="16190"/>
                          <a:pt x="0" y="4261"/>
                        </a:cubicBezTo>
                        <a:cubicBezTo>
                          <a:pt x="-1" y="3223"/>
                          <a:pt x="74" y="2186"/>
                          <a:pt x="223" y="1159"/>
                        </a:cubicBezTo>
                        <a:lnTo>
                          <a:pt x="21600" y="426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71" name="Arc 54"/>
                  <p:cNvSpPr>
                    <a:spLocks/>
                  </p:cNvSpPr>
                  <p:nvPr/>
                </p:nvSpPr>
                <p:spPr bwMode="auto">
                  <a:xfrm>
                    <a:off x="4250" y="1309"/>
                    <a:ext cx="755" cy="232"/>
                  </a:xfrm>
                  <a:custGeom>
                    <a:avLst/>
                    <a:gdLst>
                      <a:gd name="G0" fmla="+- 21600 0 0"/>
                      <a:gd name="G1" fmla="+- 7278 0 0"/>
                      <a:gd name="G2" fmla="+- 21600 0 0"/>
                      <a:gd name="T0" fmla="*/ 41937 w 43200"/>
                      <a:gd name="T1" fmla="*/ 0 h 28878"/>
                      <a:gd name="T2" fmla="*/ 1079 w 43200"/>
                      <a:gd name="T3" fmla="*/ 536 h 28878"/>
                      <a:gd name="T4" fmla="*/ 21600 w 43200"/>
                      <a:gd name="T5" fmla="*/ 7278 h 288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8878" fill="none" extrusionOk="0">
                        <a:moveTo>
                          <a:pt x="41936" y="0"/>
                        </a:moveTo>
                        <a:cubicBezTo>
                          <a:pt x="42772" y="2335"/>
                          <a:pt x="43200" y="4797"/>
                          <a:pt x="43200" y="7278"/>
                        </a:cubicBezTo>
                        <a:cubicBezTo>
                          <a:pt x="43200" y="19207"/>
                          <a:pt x="33529" y="28878"/>
                          <a:pt x="21600" y="28878"/>
                        </a:cubicBezTo>
                        <a:cubicBezTo>
                          <a:pt x="9670" y="28878"/>
                          <a:pt x="0" y="19207"/>
                          <a:pt x="0" y="7278"/>
                        </a:cubicBezTo>
                        <a:cubicBezTo>
                          <a:pt x="-1" y="4987"/>
                          <a:pt x="364" y="2711"/>
                          <a:pt x="1079" y="536"/>
                        </a:cubicBezTo>
                      </a:path>
                      <a:path w="43200" h="28878" stroke="0" extrusionOk="0">
                        <a:moveTo>
                          <a:pt x="41936" y="0"/>
                        </a:moveTo>
                        <a:cubicBezTo>
                          <a:pt x="42772" y="2335"/>
                          <a:pt x="43200" y="4797"/>
                          <a:pt x="43200" y="7278"/>
                        </a:cubicBezTo>
                        <a:cubicBezTo>
                          <a:pt x="43200" y="19207"/>
                          <a:pt x="33529" y="28878"/>
                          <a:pt x="21600" y="28878"/>
                        </a:cubicBezTo>
                        <a:cubicBezTo>
                          <a:pt x="9670" y="28878"/>
                          <a:pt x="0" y="19207"/>
                          <a:pt x="0" y="7278"/>
                        </a:cubicBezTo>
                        <a:cubicBezTo>
                          <a:pt x="-1" y="4987"/>
                          <a:pt x="364" y="2711"/>
                          <a:pt x="1079" y="536"/>
                        </a:cubicBezTo>
                        <a:lnTo>
                          <a:pt x="21600" y="7278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57" name="Group 55"/>
                <p:cNvGrpSpPr>
                  <a:grpSpLocks/>
                </p:cNvGrpSpPr>
                <p:nvPr/>
              </p:nvGrpSpPr>
              <p:grpSpPr bwMode="auto">
                <a:xfrm>
                  <a:off x="3920" y="1101"/>
                  <a:ext cx="1223" cy="178"/>
                  <a:chOff x="4250" y="1309"/>
                  <a:chExt cx="755" cy="232"/>
                </a:xfrm>
              </p:grpSpPr>
              <p:sp>
                <p:nvSpPr>
                  <p:cNvPr id="66" name="Arc 56"/>
                  <p:cNvSpPr>
                    <a:spLocks/>
                  </p:cNvSpPr>
                  <p:nvPr/>
                </p:nvSpPr>
                <p:spPr bwMode="auto">
                  <a:xfrm>
                    <a:off x="4262" y="1324"/>
                    <a:ext cx="729" cy="199"/>
                  </a:xfrm>
                  <a:custGeom>
                    <a:avLst/>
                    <a:gdLst>
                      <a:gd name="G0" fmla="+- 21600 0 0"/>
                      <a:gd name="G1" fmla="+- 6501 0 0"/>
                      <a:gd name="G2" fmla="+- 21600 0 0"/>
                      <a:gd name="T0" fmla="*/ 42198 w 43200"/>
                      <a:gd name="T1" fmla="*/ 0 h 28101"/>
                      <a:gd name="T2" fmla="*/ 578 w 43200"/>
                      <a:gd name="T3" fmla="*/ 1536 h 28101"/>
                      <a:gd name="T4" fmla="*/ 21600 w 43200"/>
                      <a:gd name="T5" fmla="*/ 6501 h 28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8101" fill="none" extrusionOk="0">
                        <a:moveTo>
                          <a:pt x="42198" y="-1"/>
                        </a:moveTo>
                        <a:cubicBezTo>
                          <a:pt x="42862" y="2103"/>
                          <a:pt x="43200" y="4295"/>
                          <a:pt x="43200" y="6501"/>
                        </a:cubicBezTo>
                        <a:cubicBezTo>
                          <a:pt x="43200" y="18430"/>
                          <a:pt x="33529" y="28101"/>
                          <a:pt x="21600" y="28101"/>
                        </a:cubicBezTo>
                        <a:cubicBezTo>
                          <a:pt x="9670" y="28101"/>
                          <a:pt x="0" y="18430"/>
                          <a:pt x="0" y="6501"/>
                        </a:cubicBezTo>
                        <a:cubicBezTo>
                          <a:pt x="-1" y="4829"/>
                          <a:pt x="194" y="3163"/>
                          <a:pt x="578" y="1536"/>
                        </a:cubicBezTo>
                      </a:path>
                      <a:path w="43200" h="28101" stroke="0" extrusionOk="0">
                        <a:moveTo>
                          <a:pt x="42198" y="-1"/>
                        </a:moveTo>
                        <a:cubicBezTo>
                          <a:pt x="42862" y="2103"/>
                          <a:pt x="43200" y="4295"/>
                          <a:pt x="43200" y="6501"/>
                        </a:cubicBezTo>
                        <a:cubicBezTo>
                          <a:pt x="43200" y="18430"/>
                          <a:pt x="33529" y="28101"/>
                          <a:pt x="21600" y="28101"/>
                        </a:cubicBezTo>
                        <a:cubicBezTo>
                          <a:pt x="9670" y="28101"/>
                          <a:pt x="0" y="18430"/>
                          <a:pt x="0" y="6501"/>
                        </a:cubicBezTo>
                        <a:cubicBezTo>
                          <a:pt x="-1" y="4829"/>
                          <a:pt x="194" y="3163"/>
                          <a:pt x="578" y="1536"/>
                        </a:cubicBezTo>
                        <a:lnTo>
                          <a:pt x="21600" y="650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7" name="Arc 57"/>
                  <p:cNvSpPr>
                    <a:spLocks/>
                  </p:cNvSpPr>
                  <p:nvPr/>
                </p:nvSpPr>
                <p:spPr bwMode="auto">
                  <a:xfrm>
                    <a:off x="4270" y="1332"/>
                    <a:ext cx="711" cy="179"/>
                  </a:xfrm>
                  <a:custGeom>
                    <a:avLst/>
                    <a:gdLst>
                      <a:gd name="G0" fmla="+- 21600 0 0"/>
                      <a:gd name="G1" fmla="+- 4261 0 0"/>
                      <a:gd name="G2" fmla="+- 21600 0 0"/>
                      <a:gd name="T0" fmla="*/ 42776 w 43200"/>
                      <a:gd name="T1" fmla="*/ 0 h 25861"/>
                      <a:gd name="T2" fmla="*/ 224 w 43200"/>
                      <a:gd name="T3" fmla="*/ 1160 h 25861"/>
                      <a:gd name="T4" fmla="*/ 21600 w 43200"/>
                      <a:gd name="T5" fmla="*/ 4261 h 258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5861" fill="none" extrusionOk="0">
                        <a:moveTo>
                          <a:pt x="42775" y="0"/>
                        </a:moveTo>
                        <a:cubicBezTo>
                          <a:pt x="43057" y="1402"/>
                          <a:pt x="43200" y="2830"/>
                          <a:pt x="43200" y="4261"/>
                        </a:cubicBezTo>
                        <a:cubicBezTo>
                          <a:pt x="43200" y="16190"/>
                          <a:pt x="33529" y="25861"/>
                          <a:pt x="21600" y="25861"/>
                        </a:cubicBezTo>
                        <a:cubicBezTo>
                          <a:pt x="9670" y="25861"/>
                          <a:pt x="0" y="16190"/>
                          <a:pt x="0" y="4261"/>
                        </a:cubicBezTo>
                        <a:cubicBezTo>
                          <a:pt x="-1" y="3223"/>
                          <a:pt x="74" y="2186"/>
                          <a:pt x="223" y="1159"/>
                        </a:cubicBezTo>
                      </a:path>
                      <a:path w="43200" h="25861" stroke="0" extrusionOk="0">
                        <a:moveTo>
                          <a:pt x="42775" y="0"/>
                        </a:moveTo>
                        <a:cubicBezTo>
                          <a:pt x="43057" y="1402"/>
                          <a:pt x="43200" y="2830"/>
                          <a:pt x="43200" y="4261"/>
                        </a:cubicBezTo>
                        <a:cubicBezTo>
                          <a:pt x="43200" y="16190"/>
                          <a:pt x="33529" y="25861"/>
                          <a:pt x="21600" y="25861"/>
                        </a:cubicBezTo>
                        <a:cubicBezTo>
                          <a:pt x="9670" y="25861"/>
                          <a:pt x="0" y="16190"/>
                          <a:pt x="0" y="4261"/>
                        </a:cubicBezTo>
                        <a:cubicBezTo>
                          <a:pt x="-1" y="3223"/>
                          <a:pt x="74" y="2186"/>
                          <a:pt x="223" y="1159"/>
                        </a:cubicBezTo>
                        <a:lnTo>
                          <a:pt x="21600" y="426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8" name="Arc 58"/>
                  <p:cNvSpPr>
                    <a:spLocks/>
                  </p:cNvSpPr>
                  <p:nvPr/>
                </p:nvSpPr>
                <p:spPr bwMode="auto">
                  <a:xfrm>
                    <a:off x="4250" y="1309"/>
                    <a:ext cx="755" cy="232"/>
                  </a:xfrm>
                  <a:custGeom>
                    <a:avLst/>
                    <a:gdLst>
                      <a:gd name="G0" fmla="+- 21600 0 0"/>
                      <a:gd name="G1" fmla="+- 7278 0 0"/>
                      <a:gd name="G2" fmla="+- 21600 0 0"/>
                      <a:gd name="T0" fmla="*/ 41937 w 43200"/>
                      <a:gd name="T1" fmla="*/ 0 h 28878"/>
                      <a:gd name="T2" fmla="*/ 1079 w 43200"/>
                      <a:gd name="T3" fmla="*/ 536 h 28878"/>
                      <a:gd name="T4" fmla="*/ 21600 w 43200"/>
                      <a:gd name="T5" fmla="*/ 7278 h 288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8878" fill="none" extrusionOk="0">
                        <a:moveTo>
                          <a:pt x="41936" y="0"/>
                        </a:moveTo>
                        <a:cubicBezTo>
                          <a:pt x="42772" y="2335"/>
                          <a:pt x="43200" y="4797"/>
                          <a:pt x="43200" y="7278"/>
                        </a:cubicBezTo>
                        <a:cubicBezTo>
                          <a:pt x="43200" y="19207"/>
                          <a:pt x="33529" y="28878"/>
                          <a:pt x="21600" y="28878"/>
                        </a:cubicBezTo>
                        <a:cubicBezTo>
                          <a:pt x="9670" y="28878"/>
                          <a:pt x="0" y="19207"/>
                          <a:pt x="0" y="7278"/>
                        </a:cubicBezTo>
                        <a:cubicBezTo>
                          <a:pt x="-1" y="4987"/>
                          <a:pt x="364" y="2711"/>
                          <a:pt x="1079" y="536"/>
                        </a:cubicBezTo>
                      </a:path>
                      <a:path w="43200" h="28878" stroke="0" extrusionOk="0">
                        <a:moveTo>
                          <a:pt x="41936" y="0"/>
                        </a:moveTo>
                        <a:cubicBezTo>
                          <a:pt x="42772" y="2335"/>
                          <a:pt x="43200" y="4797"/>
                          <a:pt x="43200" y="7278"/>
                        </a:cubicBezTo>
                        <a:cubicBezTo>
                          <a:pt x="43200" y="19207"/>
                          <a:pt x="33529" y="28878"/>
                          <a:pt x="21600" y="28878"/>
                        </a:cubicBezTo>
                        <a:cubicBezTo>
                          <a:pt x="9670" y="28878"/>
                          <a:pt x="0" y="19207"/>
                          <a:pt x="0" y="7278"/>
                        </a:cubicBezTo>
                        <a:cubicBezTo>
                          <a:pt x="-1" y="4987"/>
                          <a:pt x="364" y="2711"/>
                          <a:pt x="1079" y="536"/>
                        </a:cubicBezTo>
                        <a:lnTo>
                          <a:pt x="21600" y="7278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58" name="Group 59"/>
                <p:cNvGrpSpPr>
                  <a:grpSpLocks/>
                </p:cNvGrpSpPr>
                <p:nvPr/>
              </p:nvGrpSpPr>
              <p:grpSpPr bwMode="auto">
                <a:xfrm>
                  <a:off x="3940" y="1186"/>
                  <a:ext cx="1223" cy="178"/>
                  <a:chOff x="4250" y="1309"/>
                  <a:chExt cx="755" cy="232"/>
                </a:xfrm>
              </p:grpSpPr>
              <p:sp>
                <p:nvSpPr>
                  <p:cNvPr id="63" name="Arc 60"/>
                  <p:cNvSpPr>
                    <a:spLocks/>
                  </p:cNvSpPr>
                  <p:nvPr/>
                </p:nvSpPr>
                <p:spPr bwMode="auto">
                  <a:xfrm>
                    <a:off x="4262" y="1324"/>
                    <a:ext cx="729" cy="199"/>
                  </a:xfrm>
                  <a:custGeom>
                    <a:avLst/>
                    <a:gdLst>
                      <a:gd name="G0" fmla="+- 21600 0 0"/>
                      <a:gd name="G1" fmla="+- 6501 0 0"/>
                      <a:gd name="G2" fmla="+- 21600 0 0"/>
                      <a:gd name="T0" fmla="*/ 42198 w 43200"/>
                      <a:gd name="T1" fmla="*/ 0 h 28101"/>
                      <a:gd name="T2" fmla="*/ 578 w 43200"/>
                      <a:gd name="T3" fmla="*/ 1536 h 28101"/>
                      <a:gd name="T4" fmla="*/ 21600 w 43200"/>
                      <a:gd name="T5" fmla="*/ 6501 h 28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8101" fill="none" extrusionOk="0">
                        <a:moveTo>
                          <a:pt x="42198" y="-1"/>
                        </a:moveTo>
                        <a:cubicBezTo>
                          <a:pt x="42862" y="2103"/>
                          <a:pt x="43200" y="4295"/>
                          <a:pt x="43200" y="6501"/>
                        </a:cubicBezTo>
                        <a:cubicBezTo>
                          <a:pt x="43200" y="18430"/>
                          <a:pt x="33529" y="28101"/>
                          <a:pt x="21600" y="28101"/>
                        </a:cubicBezTo>
                        <a:cubicBezTo>
                          <a:pt x="9670" y="28101"/>
                          <a:pt x="0" y="18430"/>
                          <a:pt x="0" y="6501"/>
                        </a:cubicBezTo>
                        <a:cubicBezTo>
                          <a:pt x="-1" y="4829"/>
                          <a:pt x="194" y="3163"/>
                          <a:pt x="578" y="1536"/>
                        </a:cubicBezTo>
                      </a:path>
                      <a:path w="43200" h="28101" stroke="0" extrusionOk="0">
                        <a:moveTo>
                          <a:pt x="42198" y="-1"/>
                        </a:moveTo>
                        <a:cubicBezTo>
                          <a:pt x="42862" y="2103"/>
                          <a:pt x="43200" y="4295"/>
                          <a:pt x="43200" y="6501"/>
                        </a:cubicBezTo>
                        <a:cubicBezTo>
                          <a:pt x="43200" y="18430"/>
                          <a:pt x="33529" y="28101"/>
                          <a:pt x="21600" y="28101"/>
                        </a:cubicBezTo>
                        <a:cubicBezTo>
                          <a:pt x="9670" y="28101"/>
                          <a:pt x="0" y="18430"/>
                          <a:pt x="0" y="6501"/>
                        </a:cubicBezTo>
                        <a:cubicBezTo>
                          <a:pt x="-1" y="4829"/>
                          <a:pt x="194" y="3163"/>
                          <a:pt x="578" y="1536"/>
                        </a:cubicBezTo>
                        <a:lnTo>
                          <a:pt x="21600" y="650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4" name="Arc 61"/>
                  <p:cNvSpPr>
                    <a:spLocks/>
                  </p:cNvSpPr>
                  <p:nvPr/>
                </p:nvSpPr>
                <p:spPr bwMode="auto">
                  <a:xfrm>
                    <a:off x="4270" y="1332"/>
                    <a:ext cx="711" cy="179"/>
                  </a:xfrm>
                  <a:custGeom>
                    <a:avLst/>
                    <a:gdLst>
                      <a:gd name="G0" fmla="+- 21600 0 0"/>
                      <a:gd name="G1" fmla="+- 4261 0 0"/>
                      <a:gd name="G2" fmla="+- 21600 0 0"/>
                      <a:gd name="T0" fmla="*/ 42776 w 43200"/>
                      <a:gd name="T1" fmla="*/ 0 h 25861"/>
                      <a:gd name="T2" fmla="*/ 224 w 43200"/>
                      <a:gd name="T3" fmla="*/ 1160 h 25861"/>
                      <a:gd name="T4" fmla="*/ 21600 w 43200"/>
                      <a:gd name="T5" fmla="*/ 4261 h 258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5861" fill="none" extrusionOk="0">
                        <a:moveTo>
                          <a:pt x="42775" y="0"/>
                        </a:moveTo>
                        <a:cubicBezTo>
                          <a:pt x="43057" y="1402"/>
                          <a:pt x="43200" y="2830"/>
                          <a:pt x="43200" y="4261"/>
                        </a:cubicBezTo>
                        <a:cubicBezTo>
                          <a:pt x="43200" y="16190"/>
                          <a:pt x="33529" y="25861"/>
                          <a:pt x="21600" y="25861"/>
                        </a:cubicBezTo>
                        <a:cubicBezTo>
                          <a:pt x="9670" y="25861"/>
                          <a:pt x="0" y="16190"/>
                          <a:pt x="0" y="4261"/>
                        </a:cubicBezTo>
                        <a:cubicBezTo>
                          <a:pt x="-1" y="3223"/>
                          <a:pt x="74" y="2186"/>
                          <a:pt x="223" y="1159"/>
                        </a:cubicBezTo>
                      </a:path>
                      <a:path w="43200" h="25861" stroke="0" extrusionOk="0">
                        <a:moveTo>
                          <a:pt x="42775" y="0"/>
                        </a:moveTo>
                        <a:cubicBezTo>
                          <a:pt x="43057" y="1402"/>
                          <a:pt x="43200" y="2830"/>
                          <a:pt x="43200" y="4261"/>
                        </a:cubicBezTo>
                        <a:cubicBezTo>
                          <a:pt x="43200" y="16190"/>
                          <a:pt x="33529" y="25861"/>
                          <a:pt x="21600" y="25861"/>
                        </a:cubicBezTo>
                        <a:cubicBezTo>
                          <a:pt x="9670" y="25861"/>
                          <a:pt x="0" y="16190"/>
                          <a:pt x="0" y="4261"/>
                        </a:cubicBezTo>
                        <a:cubicBezTo>
                          <a:pt x="-1" y="3223"/>
                          <a:pt x="74" y="2186"/>
                          <a:pt x="223" y="1159"/>
                        </a:cubicBezTo>
                        <a:lnTo>
                          <a:pt x="21600" y="426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5" name="Arc 62"/>
                  <p:cNvSpPr>
                    <a:spLocks/>
                  </p:cNvSpPr>
                  <p:nvPr/>
                </p:nvSpPr>
                <p:spPr bwMode="auto">
                  <a:xfrm>
                    <a:off x="4250" y="1309"/>
                    <a:ext cx="755" cy="232"/>
                  </a:xfrm>
                  <a:custGeom>
                    <a:avLst/>
                    <a:gdLst>
                      <a:gd name="G0" fmla="+- 21600 0 0"/>
                      <a:gd name="G1" fmla="+- 7278 0 0"/>
                      <a:gd name="G2" fmla="+- 21600 0 0"/>
                      <a:gd name="T0" fmla="*/ 41937 w 43200"/>
                      <a:gd name="T1" fmla="*/ 0 h 28878"/>
                      <a:gd name="T2" fmla="*/ 1079 w 43200"/>
                      <a:gd name="T3" fmla="*/ 536 h 28878"/>
                      <a:gd name="T4" fmla="*/ 21600 w 43200"/>
                      <a:gd name="T5" fmla="*/ 7278 h 288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8878" fill="none" extrusionOk="0">
                        <a:moveTo>
                          <a:pt x="41936" y="0"/>
                        </a:moveTo>
                        <a:cubicBezTo>
                          <a:pt x="42772" y="2335"/>
                          <a:pt x="43200" y="4797"/>
                          <a:pt x="43200" y="7278"/>
                        </a:cubicBezTo>
                        <a:cubicBezTo>
                          <a:pt x="43200" y="19207"/>
                          <a:pt x="33529" y="28878"/>
                          <a:pt x="21600" y="28878"/>
                        </a:cubicBezTo>
                        <a:cubicBezTo>
                          <a:pt x="9670" y="28878"/>
                          <a:pt x="0" y="19207"/>
                          <a:pt x="0" y="7278"/>
                        </a:cubicBezTo>
                        <a:cubicBezTo>
                          <a:pt x="-1" y="4987"/>
                          <a:pt x="364" y="2711"/>
                          <a:pt x="1079" y="536"/>
                        </a:cubicBezTo>
                      </a:path>
                      <a:path w="43200" h="28878" stroke="0" extrusionOk="0">
                        <a:moveTo>
                          <a:pt x="41936" y="0"/>
                        </a:moveTo>
                        <a:cubicBezTo>
                          <a:pt x="42772" y="2335"/>
                          <a:pt x="43200" y="4797"/>
                          <a:pt x="43200" y="7278"/>
                        </a:cubicBezTo>
                        <a:cubicBezTo>
                          <a:pt x="43200" y="19207"/>
                          <a:pt x="33529" y="28878"/>
                          <a:pt x="21600" y="28878"/>
                        </a:cubicBezTo>
                        <a:cubicBezTo>
                          <a:pt x="9670" y="28878"/>
                          <a:pt x="0" y="19207"/>
                          <a:pt x="0" y="7278"/>
                        </a:cubicBezTo>
                        <a:cubicBezTo>
                          <a:pt x="-1" y="4987"/>
                          <a:pt x="364" y="2711"/>
                          <a:pt x="1079" y="536"/>
                        </a:cubicBezTo>
                        <a:lnTo>
                          <a:pt x="21600" y="7278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59" name="Group 63"/>
                <p:cNvGrpSpPr>
                  <a:grpSpLocks/>
                </p:cNvGrpSpPr>
                <p:nvPr/>
              </p:nvGrpSpPr>
              <p:grpSpPr bwMode="auto">
                <a:xfrm>
                  <a:off x="3939" y="1271"/>
                  <a:ext cx="1223" cy="178"/>
                  <a:chOff x="4250" y="1309"/>
                  <a:chExt cx="755" cy="232"/>
                </a:xfrm>
              </p:grpSpPr>
              <p:sp>
                <p:nvSpPr>
                  <p:cNvPr id="60" name="Arc 64"/>
                  <p:cNvSpPr>
                    <a:spLocks/>
                  </p:cNvSpPr>
                  <p:nvPr/>
                </p:nvSpPr>
                <p:spPr bwMode="auto">
                  <a:xfrm>
                    <a:off x="4262" y="1324"/>
                    <a:ext cx="729" cy="199"/>
                  </a:xfrm>
                  <a:custGeom>
                    <a:avLst/>
                    <a:gdLst>
                      <a:gd name="G0" fmla="+- 21600 0 0"/>
                      <a:gd name="G1" fmla="+- 6501 0 0"/>
                      <a:gd name="G2" fmla="+- 21600 0 0"/>
                      <a:gd name="T0" fmla="*/ 42198 w 43200"/>
                      <a:gd name="T1" fmla="*/ 0 h 28101"/>
                      <a:gd name="T2" fmla="*/ 578 w 43200"/>
                      <a:gd name="T3" fmla="*/ 1536 h 28101"/>
                      <a:gd name="T4" fmla="*/ 21600 w 43200"/>
                      <a:gd name="T5" fmla="*/ 6501 h 28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8101" fill="none" extrusionOk="0">
                        <a:moveTo>
                          <a:pt x="42198" y="-1"/>
                        </a:moveTo>
                        <a:cubicBezTo>
                          <a:pt x="42862" y="2103"/>
                          <a:pt x="43200" y="4295"/>
                          <a:pt x="43200" y="6501"/>
                        </a:cubicBezTo>
                        <a:cubicBezTo>
                          <a:pt x="43200" y="18430"/>
                          <a:pt x="33529" y="28101"/>
                          <a:pt x="21600" y="28101"/>
                        </a:cubicBezTo>
                        <a:cubicBezTo>
                          <a:pt x="9670" y="28101"/>
                          <a:pt x="0" y="18430"/>
                          <a:pt x="0" y="6501"/>
                        </a:cubicBezTo>
                        <a:cubicBezTo>
                          <a:pt x="-1" y="4829"/>
                          <a:pt x="194" y="3163"/>
                          <a:pt x="578" y="1536"/>
                        </a:cubicBezTo>
                      </a:path>
                      <a:path w="43200" h="28101" stroke="0" extrusionOk="0">
                        <a:moveTo>
                          <a:pt x="42198" y="-1"/>
                        </a:moveTo>
                        <a:cubicBezTo>
                          <a:pt x="42862" y="2103"/>
                          <a:pt x="43200" y="4295"/>
                          <a:pt x="43200" y="6501"/>
                        </a:cubicBezTo>
                        <a:cubicBezTo>
                          <a:pt x="43200" y="18430"/>
                          <a:pt x="33529" y="28101"/>
                          <a:pt x="21600" y="28101"/>
                        </a:cubicBezTo>
                        <a:cubicBezTo>
                          <a:pt x="9670" y="28101"/>
                          <a:pt x="0" y="18430"/>
                          <a:pt x="0" y="6501"/>
                        </a:cubicBezTo>
                        <a:cubicBezTo>
                          <a:pt x="-1" y="4829"/>
                          <a:pt x="194" y="3163"/>
                          <a:pt x="578" y="1536"/>
                        </a:cubicBezTo>
                        <a:lnTo>
                          <a:pt x="21600" y="650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1" name="Arc 65"/>
                  <p:cNvSpPr>
                    <a:spLocks/>
                  </p:cNvSpPr>
                  <p:nvPr/>
                </p:nvSpPr>
                <p:spPr bwMode="auto">
                  <a:xfrm>
                    <a:off x="4270" y="1332"/>
                    <a:ext cx="711" cy="179"/>
                  </a:xfrm>
                  <a:custGeom>
                    <a:avLst/>
                    <a:gdLst>
                      <a:gd name="G0" fmla="+- 21600 0 0"/>
                      <a:gd name="G1" fmla="+- 4261 0 0"/>
                      <a:gd name="G2" fmla="+- 21600 0 0"/>
                      <a:gd name="T0" fmla="*/ 42776 w 43200"/>
                      <a:gd name="T1" fmla="*/ 0 h 25861"/>
                      <a:gd name="T2" fmla="*/ 224 w 43200"/>
                      <a:gd name="T3" fmla="*/ 1160 h 25861"/>
                      <a:gd name="T4" fmla="*/ 21600 w 43200"/>
                      <a:gd name="T5" fmla="*/ 4261 h 258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5861" fill="none" extrusionOk="0">
                        <a:moveTo>
                          <a:pt x="42775" y="0"/>
                        </a:moveTo>
                        <a:cubicBezTo>
                          <a:pt x="43057" y="1402"/>
                          <a:pt x="43200" y="2830"/>
                          <a:pt x="43200" y="4261"/>
                        </a:cubicBezTo>
                        <a:cubicBezTo>
                          <a:pt x="43200" y="16190"/>
                          <a:pt x="33529" y="25861"/>
                          <a:pt x="21600" y="25861"/>
                        </a:cubicBezTo>
                        <a:cubicBezTo>
                          <a:pt x="9670" y="25861"/>
                          <a:pt x="0" y="16190"/>
                          <a:pt x="0" y="4261"/>
                        </a:cubicBezTo>
                        <a:cubicBezTo>
                          <a:pt x="-1" y="3223"/>
                          <a:pt x="74" y="2186"/>
                          <a:pt x="223" y="1159"/>
                        </a:cubicBezTo>
                      </a:path>
                      <a:path w="43200" h="25861" stroke="0" extrusionOk="0">
                        <a:moveTo>
                          <a:pt x="42775" y="0"/>
                        </a:moveTo>
                        <a:cubicBezTo>
                          <a:pt x="43057" y="1402"/>
                          <a:pt x="43200" y="2830"/>
                          <a:pt x="43200" y="4261"/>
                        </a:cubicBezTo>
                        <a:cubicBezTo>
                          <a:pt x="43200" y="16190"/>
                          <a:pt x="33529" y="25861"/>
                          <a:pt x="21600" y="25861"/>
                        </a:cubicBezTo>
                        <a:cubicBezTo>
                          <a:pt x="9670" y="25861"/>
                          <a:pt x="0" y="16190"/>
                          <a:pt x="0" y="4261"/>
                        </a:cubicBezTo>
                        <a:cubicBezTo>
                          <a:pt x="-1" y="3223"/>
                          <a:pt x="74" y="2186"/>
                          <a:pt x="223" y="1159"/>
                        </a:cubicBezTo>
                        <a:lnTo>
                          <a:pt x="21600" y="4261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2" name="Arc 66"/>
                  <p:cNvSpPr>
                    <a:spLocks/>
                  </p:cNvSpPr>
                  <p:nvPr/>
                </p:nvSpPr>
                <p:spPr bwMode="auto">
                  <a:xfrm>
                    <a:off x="4250" y="1309"/>
                    <a:ext cx="755" cy="232"/>
                  </a:xfrm>
                  <a:custGeom>
                    <a:avLst/>
                    <a:gdLst>
                      <a:gd name="G0" fmla="+- 21600 0 0"/>
                      <a:gd name="G1" fmla="+- 7278 0 0"/>
                      <a:gd name="G2" fmla="+- 21600 0 0"/>
                      <a:gd name="T0" fmla="*/ 41937 w 43200"/>
                      <a:gd name="T1" fmla="*/ 0 h 28878"/>
                      <a:gd name="T2" fmla="*/ 1079 w 43200"/>
                      <a:gd name="T3" fmla="*/ 536 h 28878"/>
                      <a:gd name="T4" fmla="*/ 21600 w 43200"/>
                      <a:gd name="T5" fmla="*/ 7278 h 288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8878" fill="none" extrusionOk="0">
                        <a:moveTo>
                          <a:pt x="41936" y="0"/>
                        </a:moveTo>
                        <a:cubicBezTo>
                          <a:pt x="42772" y="2335"/>
                          <a:pt x="43200" y="4797"/>
                          <a:pt x="43200" y="7278"/>
                        </a:cubicBezTo>
                        <a:cubicBezTo>
                          <a:pt x="43200" y="19207"/>
                          <a:pt x="33529" y="28878"/>
                          <a:pt x="21600" y="28878"/>
                        </a:cubicBezTo>
                        <a:cubicBezTo>
                          <a:pt x="9670" y="28878"/>
                          <a:pt x="0" y="19207"/>
                          <a:pt x="0" y="7278"/>
                        </a:cubicBezTo>
                        <a:cubicBezTo>
                          <a:pt x="-1" y="4987"/>
                          <a:pt x="364" y="2711"/>
                          <a:pt x="1079" y="536"/>
                        </a:cubicBezTo>
                      </a:path>
                      <a:path w="43200" h="28878" stroke="0" extrusionOk="0">
                        <a:moveTo>
                          <a:pt x="41936" y="0"/>
                        </a:moveTo>
                        <a:cubicBezTo>
                          <a:pt x="42772" y="2335"/>
                          <a:pt x="43200" y="4797"/>
                          <a:pt x="43200" y="7278"/>
                        </a:cubicBezTo>
                        <a:cubicBezTo>
                          <a:pt x="43200" y="19207"/>
                          <a:pt x="33529" y="28878"/>
                          <a:pt x="21600" y="28878"/>
                        </a:cubicBezTo>
                        <a:cubicBezTo>
                          <a:pt x="9670" y="28878"/>
                          <a:pt x="0" y="19207"/>
                          <a:pt x="0" y="7278"/>
                        </a:cubicBezTo>
                        <a:cubicBezTo>
                          <a:pt x="-1" y="4987"/>
                          <a:pt x="364" y="2711"/>
                          <a:pt x="1079" y="536"/>
                        </a:cubicBezTo>
                        <a:lnTo>
                          <a:pt x="21600" y="7278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400" kern="12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  <p:sp>
            <p:nvSpPr>
              <p:cNvPr id="52" name="Line 67"/>
              <p:cNvSpPr>
                <a:spLocks noChangeShapeType="1"/>
              </p:cNvSpPr>
              <p:nvPr/>
            </p:nvSpPr>
            <p:spPr bwMode="auto">
              <a:xfrm flipH="1">
                <a:off x="2948" y="1086"/>
                <a:ext cx="232" cy="2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Line 68"/>
              <p:cNvSpPr>
                <a:spLocks noChangeShapeType="1"/>
              </p:cNvSpPr>
              <p:nvPr/>
            </p:nvSpPr>
            <p:spPr bwMode="auto">
              <a:xfrm>
                <a:off x="2060" y="1100"/>
                <a:ext cx="200" cy="2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Arc 69"/>
              <p:cNvSpPr>
                <a:spLocks/>
              </p:cNvSpPr>
              <p:nvPr/>
            </p:nvSpPr>
            <p:spPr bwMode="auto">
              <a:xfrm>
                <a:off x="2265" y="1339"/>
                <a:ext cx="696" cy="66"/>
              </a:xfrm>
              <a:custGeom>
                <a:avLst/>
                <a:gdLst>
                  <a:gd name="G0" fmla="+- 21600 0 0"/>
                  <a:gd name="G1" fmla="+- 859 0 0"/>
                  <a:gd name="G2" fmla="+- 21600 0 0"/>
                  <a:gd name="T0" fmla="*/ 43183 w 43200"/>
                  <a:gd name="T1" fmla="*/ 0 h 22459"/>
                  <a:gd name="T2" fmla="*/ 0 w 43200"/>
                  <a:gd name="T3" fmla="*/ 859 h 22459"/>
                  <a:gd name="T4" fmla="*/ 21600 w 43200"/>
                  <a:gd name="T5" fmla="*/ 859 h 22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2459" fill="none" extrusionOk="0">
                    <a:moveTo>
                      <a:pt x="43182" y="0"/>
                    </a:moveTo>
                    <a:cubicBezTo>
                      <a:pt x="43194" y="286"/>
                      <a:pt x="43200" y="572"/>
                      <a:pt x="43200" y="859"/>
                    </a:cubicBezTo>
                    <a:cubicBezTo>
                      <a:pt x="43200" y="12788"/>
                      <a:pt x="33529" y="22459"/>
                      <a:pt x="21600" y="22459"/>
                    </a:cubicBezTo>
                    <a:cubicBezTo>
                      <a:pt x="9670" y="22459"/>
                      <a:pt x="0" y="12788"/>
                      <a:pt x="0" y="859"/>
                    </a:cubicBezTo>
                  </a:path>
                  <a:path w="43200" h="22459" stroke="0" extrusionOk="0">
                    <a:moveTo>
                      <a:pt x="43182" y="0"/>
                    </a:moveTo>
                    <a:cubicBezTo>
                      <a:pt x="43194" y="286"/>
                      <a:pt x="43200" y="572"/>
                      <a:pt x="43200" y="859"/>
                    </a:cubicBezTo>
                    <a:cubicBezTo>
                      <a:pt x="43200" y="12788"/>
                      <a:pt x="33529" y="22459"/>
                      <a:pt x="21600" y="22459"/>
                    </a:cubicBezTo>
                    <a:cubicBezTo>
                      <a:pt x="9670" y="22459"/>
                      <a:pt x="0" y="12788"/>
                      <a:pt x="0" y="859"/>
                    </a:cubicBezTo>
                    <a:lnTo>
                      <a:pt x="21600" y="85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969696"/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2" name="Freeform 75"/>
            <p:cNvSpPr>
              <a:spLocks/>
            </p:cNvSpPr>
            <p:nvPr/>
          </p:nvSpPr>
          <p:spPr bwMode="auto">
            <a:xfrm>
              <a:off x="2316" y="1139"/>
              <a:ext cx="317" cy="491"/>
            </a:xfrm>
            <a:custGeom>
              <a:avLst/>
              <a:gdLst>
                <a:gd name="T0" fmla="*/ 0 w 293"/>
                <a:gd name="T1" fmla="*/ 0 h 423"/>
                <a:gd name="T2" fmla="*/ 293 w 293"/>
                <a:gd name="T3" fmla="*/ 0 h 423"/>
                <a:gd name="T4" fmla="*/ 293 w 293"/>
                <a:gd name="T5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3" h="423">
                  <a:moveTo>
                    <a:pt x="0" y="0"/>
                  </a:moveTo>
                  <a:lnTo>
                    <a:pt x="293" y="0"/>
                  </a:lnTo>
                  <a:lnTo>
                    <a:pt x="293" y="423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76"/>
            <p:cNvSpPr>
              <a:spLocks/>
            </p:cNvSpPr>
            <p:nvPr/>
          </p:nvSpPr>
          <p:spPr bwMode="auto">
            <a:xfrm flipV="1">
              <a:off x="2322" y="1965"/>
              <a:ext cx="316" cy="491"/>
            </a:xfrm>
            <a:custGeom>
              <a:avLst/>
              <a:gdLst>
                <a:gd name="T0" fmla="*/ 0 w 293"/>
                <a:gd name="T1" fmla="*/ 0 h 423"/>
                <a:gd name="T2" fmla="*/ 293 w 293"/>
                <a:gd name="T3" fmla="*/ 0 h 423"/>
                <a:gd name="T4" fmla="*/ 293 w 293"/>
                <a:gd name="T5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3" h="423">
                  <a:moveTo>
                    <a:pt x="0" y="0"/>
                  </a:moveTo>
                  <a:lnTo>
                    <a:pt x="293" y="0"/>
                  </a:lnTo>
                  <a:lnTo>
                    <a:pt x="293" y="423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4" name="Group 77"/>
            <p:cNvGrpSpPr>
              <a:grpSpLocks/>
            </p:cNvGrpSpPr>
            <p:nvPr/>
          </p:nvGrpSpPr>
          <p:grpSpPr bwMode="auto">
            <a:xfrm>
              <a:off x="2497" y="1637"/>
              <a:ext cx="311" cy="298"/>
              <a:chOff x="5021" y="1447"/>
              <a:chExt cx="311" cy="315"/>
            </a:xfrm>
          </p:grpSpPr>
          <p:sp>
            <p:nvSpPr>
              <p:cNvPr id="48" name="Oval 78"/>
              <p:cNvSpPr>
                <a:spLocks noChangeArrowheads="1"/>
              </p:cNvSpPr>
              <p:nvPr/>
            </p:nvSpPr>
            <p:spPr bwMode="auto">
              <a:xfrm>
                <a:off x="5021" y="1447"/>
                <a:ext cx="311" cy="31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WordArt 79"/>
              <p:cNvSpPr>
                <a:spLocks noChangeArrowheads="1" noChangeShapeType="1" noTextEdit="1"/>
              </p:cNvSpPr>
              <p:nvPr/>
            </p:nvSpPr>
            <p:spPr bwMode="auto">
              <a:xfrm>
                <a:off x="5073" y="1537"/>
                <a:ext cx="200" cy="12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宋体"/>
                    <a:ea typeface="宋体"/>
                  </a:rPr>
                  <a:t>~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endParaRPr>
              </a:p>
            </p:txBody>
          </p:sp>
        </p:grpSp>
        <p:grpSp>
          <p:nvGrpSpPr>
            <p:cNvPr id="15" name="Group 89"/>
            <p:cNvGrpSpPr>
              <a:grpSpLocks/>
            </p:cNvGrpSpPr>
            <p:nvPr/>
          </p:nvGrpSpPr>
          <p:grpSpPr bwMode="auto">
            <a:xfrm>
              <a:off x="858" y="1668"/>
              <a:ext cx="1106" cy="326"/>
              <a:chOff x="883" y="1725"/>
              <a:chExt cx="1106" cy="326"/>
            </a:xfrm>
          </p:grpSpPr>
          <p:sp>
            <p:nvSpPr>
              <p:cNvPr id="45" name="AutoShape 85"/>
              <p:cNvSpPr>
                <a:spLocks noChangeArrowheads="1"/>
              </p:cNvSpPr>
              <p:nvPr/>
            </p:nvSpPr>
            <p:spPr bwMode="auto">
              <a:xfrm>
                <a:off x="883" y="1781"/>
                <a:ext cx="262" cy="266"/>
              </a:xfrm>
              <a:custGeom>
                <a:avLst/>
                <a:gdLst>
                  <a:gd name="G0" fmla="+- 2143 0 0"/>
                  <a:gd name="G1" fmla="+- 21600 0 2143"/>
                  <a:gd name="G2" fmla="+- 21600 0 2143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143" y="10800"/>
                    </a:moveTo>
                    <a:cubicBezTo>
                      <a:pt x="2143" y="15581"/>
                      <a:pt x="6019" y="19457"/>
                      <a:pt x="10800" y="19457"/>
                    </a:cubicBezTo>
                    <a:cubicBezTo>
                      <a:pt x="15581" y="19457"/>
                      <a:pt x="19457" y="15581"/>
                      <a:pt x="19457" y="10800"/>
                    </a:cubicBezTo>
                    <a:cubicBezTo>
                      <a:pt x="19457" y="6019"/>
                      <a:pt x="15581" y="2143"/>
                      <a:pt x="10800" y="2143"/>
                    </a:cubicBezTo>
                    <a:cubicBezTo>
                      <a:pt x="6019" y="2143"/>
                      <a:pt x="2143" y="6019"/>
                      <a:pt x="2143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AutoShape 86"/>
              <p:cNvSpPr>
                <a:spLocks noChangeArrowheads="1"/>
              </p:cNvSpPr>
              <p:nvPr/>
            </p:nvSpPr>
            <p:spPr bwMode="auto">
              <a:xfrm>
                <a:off x="1727" y="1785"/>
                <a:ext cx="262" cy="266"/>
              </a:xfrm>
              <a:custGeom>
                <a:avLst/>
                <a:gdLst>
                  <a:gd name="G0" fmla="+- 2143 0 0"/>
                  <a:gd name="G1" fmla="+- 21600 0 2143"/>
                  <a:gd name="G2" fmla="+- 21600 0 2143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143" y="10800"/>
                    </a:moveTo>
                    <a:cubicBezTo>
                      <a:pt x="2143" y="15581"/>
                      <a:pt x="6019" y="19457"/>
                      <a:pt x="10800" y="19457"/>
                    </a:cubicBezTo>
                    <a:cubicBezTo>
                      <a:pt x="15581" y="19457"/>
                      <a:pt x="19457" y="15581"/>
                      <a:pt x="19457" y="10800"/>
                    </a:cubicBezTo>
                    <a:cubicBezTo>
                      <a:pt x="19457" y="6019"/>
                      <a:pt x="15581" y="2143"/>
                      <a:pt x="10800" y="2143"/>
                    </a:cubicBezTo>
                    <a:cubicBezTo>
                      <a:pt x="6019" y="2143"/>
                      <a:pt x="2143" y="6019"/>
                      <a:pt x="2143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Arc 87"/>
              <p:cNvSpPr>
                <a:spLocks/>
              </p:cNvSpPr>
              <p:nvPr/>
            </p:nvSpPr>
            <p:spPr bwMode="auto">
              <a:xfrm>
                <a:off x="923" y="1725"/>
                <a:ext cx="1013" cy="225"/>
              </a:xfrm>
              <a:custGeom>
                <a:avLst/>
                <a:gdLst>
                  <a:gd name="G0" fmla="+- 16789 0 0"/>
                  <a:gd name="G1" fmla="+- 21600 0 0"/>
                  <a:gd name="G2" fmla="+- 21600 0 0"/>
                  <a:gd name="T0" fmla="*/ 0 w 32850"/>
                  <a:gd name="T1" fmla="*/ 8009 h 21600"/>
                  <a:gd name="T2" fmla="*/ 32850 w 32850"/>
                  <a:gd name="T3" fmla="*/ 7157 h 21600"/>
                  <a:gd name="T4" fmla="*/ 16789 w 3285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850" h="21600" fill="none" extrusionOk="0">
                    <a:moveTo>
                      <a:pt x="0" y="8009"/>
                    </a:moveTo>
                    <a:cubicBezTo>
                      <a:pt x="4101" y="2943"/>
                      <a:pt x="10271" y="-1"/>
                      <a:pt x="16789" y="0"/>
                    </a:cubicBezTo>
                    <a:cubicBezTo>
                      <a:pt x="22915" y="0"/>
                      <a:pt x="28753" y="2601"/>
                      <a:pt x="32850" y="7156"/>
                    </a:cubicBezTo>
                  </a:path>
                  <a:path w="32850" h="21600" stroke="0" extrusionOk="0">
                    <a:moveTo>
                      <a:pt x="0" y="8009"/>
                    </a:moveTo>
                    <a:cubicBezTo>
                      <a:pt x="4101" y="2943"/>
                      <a:pt x="10271" y="-1"/>
                      <a:pt x="16789" y="0"/>
                    </a:cubicBezTo>
                    <a:cubicBezTo>
                      <a:pt x="22915" y="0"/>
                      <a:pt x="28753" y="2601"/>
                      <a:pt x="32850" y="7156"/>
                    </a:cubicBezTo>
                    <a:lnTo>
                      <a:pt x="16789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6" name="Arc 88"/>
            <p:cNvSpPr>
              <a:spLocks/>
            </p:cNvSpPr>
            <p:nvPr/>
          </p:nvSpPr>
          <p:spPr bwMode="auto">
            <a:xfrm>
              <a:off x="1057" y="1947"/>
              <a:ext cx="702" cy="225"/>
            </a:xfrm>
            <a:custGeom>
              <a:avLst/>
              <a:gdLst>
                <a:gd name="G0" fmla="+- 11714 0 0"/>
                <a:gd name="G1" fmla="+- 21600 0 0"/>
                <a:gd name="G2" fmla="+- 21600 0 0"/>
                <a:gd name="T0" fmla="*/ 0 w 22775"/>
                <a:gd name="T1" fmla="*/ 3452 h 21600"/>
                <a:gd name="T2" fmla="*/ 22775 w 22775"/>
                <a:gd name="T3" fmla="*/ 3047 h 21600"/>
                <a:gd name="T4" fmla="*/ 11714 w 22775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75" h="21600" fill="none" extrusionOk="0">
                  <a:moveTo>
                    <a:pt x="0" y="3452"/>
                  </a:moveTo>
                  <a:cubicBezTo>
                    <a:pt x="3491" y="1198"/>
                    <a:pt x="7558" y="-1"/>
                    <a:pt x="11714" y="0"/>
                  </a:cubicBezTo>
                  <a:cubicBezTo>
                    <a:pt x="15608" y="0"/>
                    <a:pt x="19430" y="1052"/>
                    <a:pt x="22775" y="3046"/>
                  </a:cubicBezTo>
                </a:path>
                <a:path w="22775" h="21600" stroke="0" extrusionOk="0">
                  <a:moveTo>
                    <a:pt x="0" y="3452"/>
                  </a:moveTo>
                  <a:cubicBezTo>
                    <a:pt x="3491" y="1198"/>
                    <a:pt x="7558" y="-1"/>
                    <a:pt x="11714" y="0"/>
                  </a:cubicBezTo>
                  <a:cubicBezTo>
                    <a:pt x="15608" y="0"/>
                    <a:pt x="19430" y="1052"/>
                    <a:pt x="22775" y="3046"/>
                  </a:cubicBezTo>
                  <a:lnTo>
                    <a:pt x="11714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7" name="Group 70"/>
            <p:cNvGrpSpPr>
              <a:grpSpLocks/>
            </p:cNvGrpSpPr>
            <p:nvPr/>
          </p:nvGrpSpPr>
          <p:grpSpPr bwMode="auto">
            <a:xfrm>
              <a:off x="1240" y="1656"/>
              <a:ext cx="358" cy="75"/>
              <a:chOff x="4212" y="1269"/>
              <a:chExt cx="331" cy="75"/>
            </a:xfrm>
          </p:grpSpPr>
          <p:sp>
            <p:nvSpPr>
              <p:cNvPr id="41" name="Line 71"/>
              <p:cNvSpPr>
                <a:spLocks noChangeShapeType="1"/>
              </p:cNvSpPr>
              <p:nvPr/>
            </p:nvSpPr>
            <p:spPr bwMode="auto">
              <a:xfrm>
                <a:off x="4249" y="1304"/>
                <a:ext cx="2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42" name="Group 72"/>
              <p:cNvGrpSpPr>
                <a:grpSpLocks/>
              </p:cNvGrpSpPr>
              <p:nvPr/>
            </p:nvGrpSpPr>
            <p:grpSpPr bwMode="auto">
              <a:xfrm>
                <a:off x="4212" y="1269"/>
                <a:ext cx="80" cy="75"/>
                <a:chOff x="4212" y="1270"/>
                <a:chExt cx="80" cy="75"/>
              </a:xfrm>
            </p:grpSpPr>
            <p:sp>
              <p:nvSpPr>
                <p:cNvPr id="43" name="Oval 73"/>
                <p:cNvSpPr>
                  <a:spLocks noChangeArrowheads="1"/>
                </p:cNvSpPr>
                <p:nvPr/>
              </p:nvSpPr>
              <p:spPr bwMode="auto">
                <a:xfrm>
                  <a:off x="4212" y="1270"/>
                  <a:ext cx="80" cy="7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" name="Line 74"/>
                <p:cNvSpPr>
                  <a:spLocks noChangeShapeType="1"/>
                </p:cNvSpPr>
                <p:nvPr/>
              </p:nvSpPr>
              <p:spPr bwMode="auto">
                <a:xfrm>
                  <a:off x="4228" y="1311"/>
                  <a:ext cx="47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kern="1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>
              <a:off x="1827" y="1656"/>
              <a:ext cx="0" cy="3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Line 43"/>
            <p:cNvSpPr>
              <a:spLocks noChangeShapeType="1"/>
            </p:cNvSpPr>
            <p:nvPr/>
          </p:nvSpPr>
          <p:spPr bwMode="auto">
            <a:xfrm>
              <a:off x="1193" y="1660"/>
              <a:ext cx="0" cy="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Line 42"/>
            <p:cNvSpPr>
              <a:spLocks noChangeShapeType="1"/>
            </p:cNvSpPr>
            <p:nvPr/>
          </p:nvSpPr>
          <p:spPr bwMode="auto">
            <a:xfrm>
              <a:off x="990" y="1651"/>
              <a:ext cx="0" cy="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Oval 90"/>
            <p:cNvSpPr>
              <a:spLocks noChangeArrowheads="1"/>
            </p:cNvSpPr>
            <p:nvPr/>
          </p:nvSpPr>
          <p:spPr bwMode="auto">
            <a:xfrm>
              <a:off x="848" y="2843"/>
              <a:ext cx="1111" cy="10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Line 91"/>
            <p:cNvSpPr>
              <a:spLocks noChangeShapeType="1"/>
            </p:cNvSpPr>
            <p:nvPr/>
          </p:nvSpPr>
          <p:spPr bwMode="auto">
            <a:xfrm>
              <a:off x="851" y="1930"/>
              <a:ext cx="0" cy="15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Line 92"/>
            <p:cNvSpPr>
              <a:spLocks noChangeShapeType="1"/>
            </p:cNvSpPr>
            <p:nvPr/>
          </p:nvSpPr>
          <p:spPr bwMode="auto">
            <a:xfrm>
              <a:off x="1117" y="1896"/>
              <a:ext cx="0" cy="14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Line 93"/>
            <p:cNvSpPr>
              <a:spLocks noChangeShapeType="1"/>
            </p:cNvSpPr>
            <p:nvPr/>
          </p:nvSpPr>
          <p:spPr bwMode="auto">
            <a:xfrm>
              <a:off x="1692" y="1887"/>
              <a:ext cx="0" cy="1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Line 94"/>
            <p:cNvSpPr>
              <a:spLocks noChangeShapeType="1"/>
            </p:cNvSpPr>
            <p:nvPr/>
          </p:nvSpPr>
          <p:spPr bwMode="auto">
            <a:xfrm flipH="1">
              <a:off x="1955" y="1869"/>
              <a:ext cx="4" cy="15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Oval 95"/>
            <p:cNvSpPr>
              <a:spLocks noChangeArrowheads="1"/>
            </p:cNvSpPr>
            <p:nvPr/>
          </p:nvSpPr>
          <p:spPr bwMode="auto">
            <a:xfrm>
              <a:off x="1119" y="3113"/>
              <a:ext cx="568" cy="5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Oval 96"/>
            <p:cNvSpPr>
              <a:spLocks noChangeArrowheads="1"/>
            </p:cNvSpPr>
            <p:nvPr/>
          </p:nvSpPr>
          <p:spPr bwMode="auto">
            <a:xfrm>
              <a:off x="987" y="2973"/>
              <a:ext cx="828" cy="81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Line 97"/>
            <p:cNvSpPr>
              <a:spLocks noChangeShapeType="1"/>
            </p:cNvSpPr>
            <p:nvPr/>
          </p:nvSpPr>
          <p:spPr bwMode="auto">
            <a:xfrm flipH="1" flipV="1">
              <a:off x="1798" y="3265"/>
              <a:ext cx="21" cy="14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Line 98"/>
            <p:cNvSpPr>
              <a:spLocks noChangeShapeType="1"/>
            </p:cNvSpPr>
            <p:nvPr/>
          </p:nvSpPr>
          <p:spPr bwMode="auto">
            <a:xfrm>
              <a:off x="997" y="3461"/>
              <a:ext cx="42" cy="1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Line 99"/>
            <p:cNvSpPr>
              <a:spLocks noChangeShapeType="1"/>
            </p:cNvSpPr>
            <p:nvPr/>
          </p:nvSpPr>
          <p:spPr bwMode="auto">
            <a:xfrm flipH="1">
              <a:off x="1592" y="3654"/>
              <a:ext cx="114" cy="13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Rectangle 100"/>
            <p:cNvSpPr>
              <a:spLocks noChangeArrowheads="1"/>
            </p:cNvSpPr>
            <p:nvPr/>
          </p:nvSpPr>
          <p:spPr bwMode="auto">
            <a:xfrm rot="-2963318">
              <a:off x="1499" y="3810"/>
              <a:ext cx="120" cy="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Line 101"/>
            <p:cNvSpPr>
              <a:spLocks noChangeShapeType="1"/>
            </p:cNvSpPr>
            <p:nvPr/>
          </p:nvSpPr>
          <p:spPr bwMode="auto">
            <a:xfrm flipH="1">
              <a:off x="1226" y="3798"/>
              <a:ext cx="72" cy="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Line 102"/>
            <p:cNvSpPr>
              <a:spLocks noChangeShapeType="1"/>
            </p:cNvSpPr>
            <p:nvPr/>
          </p:nvSpPr>
          <p:spPr bwMode="auto">
            <a:xfrm>
              <a:off x="1067" y="3636"/>
              <a:ext cx="186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Line 105"/>
            <p:cNvSpPr>
              <a:spLocks noChangeShapeType="1"/>
            </p:cNvSpPr>
            <p:nvPr/>
          </p:nvSpPr>
          <p:spPr bwMode="auto">
            <a:xfrm flipH="1">
              <a:off x="1605" y="3827"/>
              <a:ext cx="106" cy="5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" name="WordArt 103"/>
            <p:cNvSpPr>
              <a:spLocks noChangeArrowheads="1" noChangeShapeType="1" noTextEdit="1"/>
            </p:cNvSpPr>
            <p:nvPr/>
          </p:nvSpPr>
          <p:spPr bwMode="auto">
            <a:xfrm>
              <a:off x="1628" y="3839"/>
              <a:ext cx="515" cy="13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电子枪</a:t>
              </a:r>
            </a:p>
          </p:txBody>
        </p:sp>
        <p:sp>
          <p:nvSpPr>
            <p:cNvPr id="36" name="Line 106"/>
            <p:cNvSpPr>
              <a:spLocks noChangeShapeType="1"/>
            </p:cNvSpPr>
            <p:nvPr/>
          </p:nvSpPr>
          <p:spPr bwMode="auto">
            <a:xfrm>
              <a:off x="1103" y="3831"/>
              <a:ext cx="84" cy="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WordArt 104"/>
            <p:cNvSpPr>
              <a:spLocks noChangeArrowheads="1" noChangeShapeType="1" noTextEdit="1"/>
            </p:cNvSpPr>
            <p:nvPr/>
          </p:nvSpPr>
          <p:spPr bwMode="auto">
            <a:xfrm>
              <a:off x="954" y="3848"/>
              <a:ext cx="197" cy="12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靶</a:t>
              </a:r>
            </a:p>
          </p:txBody>
        </p:sp>
        <p:sp>
          <p:nvSpPr>
            <p:cNvPr id="38" name="Line 107"/>
            <p:cNvSpPr>
              <a:spLocks noChangeShapeType="1"/>
            </p:cNvSpPr>
            <p:nvPr/>
          </p:nvSpPr>
          <p:spPr bwMode="auto">
            <a:xfrm flipV="1">
              <a:off x="1857" y="3270"/>
              <a:ext cx="413" cy="17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WordArt 108"/>
            <p:cNvSpPr>
              <a:spLocks noChangeArrowheads="1" noChangeShapeType="1" noTextEdit="1"/>
            </p:cNvSpPr>
            <p:nvPr/>
          </p:nvSpPr>
          <p:spPr bwMode="auto">
            <a:xfrm>
              <a:off x="2074" y="3042"/>
              <a:ext cx="515" cy="13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电子轨道</a:t>
              </a:r>
            </a:p>
          </p:txBody>
        </p:sp>
        <p:sp>
          <p:nvSpPr>
            <p:cNvPr id="40" name="WordArt 110"/>
            <p:cNvSpPr>
              <a:spLocks noChangeArrowheads="1" noChangeShapeType="1" noTextEdit="1"/>
            </p:cNvSpPr>
            <p:nvPr/>
          </p:nvSpPr>
          <p:spPr bwMode="auto">
            <a:xfrm>
              <a:off x="1158" y="832"/>
              <a:ext cx="451" cy="10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电磁铁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83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904656"/>
          </a:xfrm>
        </p:spPr>
        <p:txBody>
          <a:bodyPr/>
          <a:lstStyle/>
          <a:p>
            <a:r>
              <a:rPr lang="zh-CN" altLang="en-US" dirty="0" smtClean="0"/>
              <a:t>下面分析其原理：</a:t>
            </a:r>
            <a:endParaRPr lang="en-US" altLang="zh-CN" dirty="0" smtClean="0"/>
          </a:p>
          <a:p>
            <a:r>
              <a:rPr lang="zh-CN" altLang="en-US" dirty="0" smtClean="0"/>
              <a:t>由于在真空管范围内，存在与电子运动方向垂直的磁场，所以电子要作圆周运动。另一方面，由于磁场是变化的，所以闭合真空管内磁通量不断变化，所以真空管内存在涡旋电场。</a:t>
            </a:r>
            <a:endParaRPr lang="en-US" altLang="zh-CN" dirty="0" smtClean="0"/>
          </a:p>
          <a:p>
            <a:r>
              <a:rPr lang="zh-CN" altLang="en-US" dirty="0" smtClean="0"/>
              <a:t>涡旋电场对电子又具有力的作用。这样，</a:t>
            </a:r>
            <a:r>
              <a:rPr lang="zh-CN" altLang="en-US" b="1" dirty="0" smtClean="0">
                <a:solidFill>
                  <a:srgbClr val="C00000"/>
                </a:solidFill>
              </a:rPr>
              <a:t>如果满足适当的条件</a:t>
            </a:r>
            <a:r>
              <a:rPr lang="zh-CN" altLang="en-US" dirty="0" smtClean="0"/>
              <a:t>，就会使电子在稳定的圆周轨道上运动，并使涡旋电场对电子不断加速。加速后的电子被引出轨道，对靶进行轰击，达到应用目的。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20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640960" cy="72008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二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、法拉第电磁感应定律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1268760"/>
                <a:ext cx="9144000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3200" b="1" dirty="0" smtClean="0">
                    <a:solidFill>
                      <a:srgbClr val="C00000"/>
                    </a:solidFill>
                  </a:rPr>
                  <a:t>定律：</a:t>
                </a:r>
                <a:r>
                  <a:rPr lang="zh-CN" altLang="en-US" sz="3200" dirty="0" smtClean="0"/>
                  <a:t>回路中的感应电动势等于磁通量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3200" dirty="0" smtClean="0"/>
                  <a:t>对时间变化率的负值，即：</a:t>
                </a:r>
                <a:endParaRPr lang="en-US" altLang="zh-CN" sz="3200" dirty="0" smtClean="0"/>
              </a:p>
              <a:p>
                <a:pPr algn="ctr"/>
                <a:endParaRPr lang="en-US" altLang="zh-CN" sz="3200" dirty="0" smtClean="0"/>
              </a:p>
              <a:p>
                <a:endParaRPr lang="en-US" altLang="zh-CN" sz="3200" dirty="0"/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3200" dirty="0" smtClean="0"/>
                  <a:t>感应电动势的单位：在国际单位制中是，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/>
                        <a:ea typeface="Cambria Math"/>
                      </a:rPr>
                      <m:t>伏特</m:t>
                    </m:r>
                  </m:oMath>
                </a14:m>
                <a:r>
                  <a:rPr lang="en-US" altLang="zh-CN" sz="32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32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sz="3200" i="1" dirty="0">
                            <a:latin typeface="Cambria Math"/>
                          </a:rPr>
                          <m:t>韦伯</m:t>
                        </m:r>
                      </m:num>
                      <m:den>
                        <m:r>
                          <a:rPr lang="zh-CN" altLang="en-US" sz="3200" b="0" i="1" dirty="0" smtClean="0">
                            <a:latin typeface="Cambria Math"/>
                          </a:rPr>
                          <m:t>秒</m:t>
                        </m:r>
                      </m:den>
                    </m:f>
                  </m:oMath>
                </a14:m>
                <a:endParaRPr lang="en-US" altLang="zh-CN" sz="3200" dirty="0" smtClean="0"/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3200" dirty="0" smtClean="0"/>
                  <a:t>感应电动势是标量，但也有方向，可用正负表示。</a:t>
                </a:r>
                <a:endParaRPr lang="en-US" altLang="zh-CN" sz="32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8760"/>
                <a:ext cx="9144000" cy="4031873"/>
              </a:xfrm>
              <a:prstGeom prst="rect">
                <a:avLst/>
              </a:prstGeom>
              <a:blipFill rotWithShape="1">
                <a:blip r:embed="rId3"/>
                <a:stretch>
                  <a:fillRect l="-1467" t="-2417" b="-3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69405"/>
              </p:ext>
            </p:extLst>
          </p:nvPr>
        </p:nvGraphicFramePr>
        <p:xfrm>
          <a:off x="2859088" y="2219325"/>
          <a:ext cx="169545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1" name="Equation" r:id="rId4" imgW="647640" imgH="393480" progId="Equation.DSMT4">
                  <p:embed/>
                </p:oleObj>
              </mc:Choice>
              <mc:Fallback>
                <p:oleObj name="Equation" r:id="rId4" imgW="647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9088" y="2219325"/>
                        <a:ext cx="1695450" cy="10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3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90465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需要满足的条件：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</a:rPr>
              <a:t>、加速条件：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要使电子逆时针旋转，并得到加速，涡旋电场的方向应为顺时针。</a:t>
            </a:r>
            <a:endParaRPr lang="en-US" altLang="zh-CN" dirty="0" smtClean="0"/>
          </a:p>
          <a:p>
            <a:r>
              <a:rPr lang="zh-CN" altLang="en-US" dirty="0"/>
              <a:t>涡旋电场的</a:t>
            </a:r>
            <a:r>
              <a:rPr lang="zh-CN" altLang="en-US" dirty="0" smtClean="0"/>
              <a:t>方向可有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楞次定律确定，如右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图。磁场向上为正。</a:t>
            </a:r>
            <a:endParaRPr lang="en-US" altLang="zh-CN" dirty="0" smtClean="0"/>
          </a:p>
          <a:p>
            <a:r>
              <a:rPr lang="zh-CN" altLang="en-US" dirty="0" smtClean="0"/>
              <a:t>只有第一、第四两个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四分之一</a:t>
            </a:r>
            <a:r>
              <a:rPr lang="zh-CN" altLang="en-US" dirty="0"/>
              <a:t>周期内可以满足条件。</a:t>
            </a: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/>
          <a:stretch/>
        </p:blipFill>
        <p:spPr bwMode="auto">
          <a:xfrm>
            <a:off x="4444408" y="2562651"/>
            <a:ext cx="3980019" cy="270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70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9046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</a:rPr>
              <a:t>、逆时针运动条件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lvl="0"/>
            <a:r>
              <a:rPr lang="zh-CN" altLang="en-US" dirty="0" smtClean="0"/>
              <a:t>电子所受洛伦兹力：</a:t>
            </a:r>
            <a:endParaRPr lang="en-US" altLang="zh-CN" dirty="0" smtClean="0"/>
          </a:p>
          <a:p>
            <a:pPr marL="0" lvl="0" indent="0">
              <a:buNone/>
            </a:pPr>
            <a:endParaRPr lang="en-US" altLang="zh-CN" dirty="0">
              <a:solidFill>
                <a:prstClr val="black"/>
              </a:solidFill>
            </a:endParaRPr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由此可知</a:t>
            </a:r>
            <a:r>
              <a:rPr lang="zh-CN" altLang="en-US" dirty="0">
                <a:solidFill>
                  <a:prstClr val="black"/>
                </a:solidFill>
              </a:rPr>
              <a:t>，要使电子逆时针运动，只有磁场向上</a:t>
            </a:r>
            <a:r>
              <a:rPr lang="zh-CN" altLang="en-US" dirty="0" smtClean="0">
                <a:solidFill>
                  <a:prstClr val="black"/>
                </a:solidFill>
              </a:rPr>
              <a:t>，</a:t>
            </a:r>
            <a:r>
              <a:rPr lang="zh-CN" altLang="en-US" dirty="0">
                <a:solidFill>
                  <a:prstClr val="black"/>
                </a:solidFill>
              </a:rPr>
              <a:t>磁场</a:t>
            </a:r>
            <a:r>
              <a:rPr lang="zh-CN" altLang="en-US" dirty="0" smtClean="0">
                <a:solidFill>
                  <a:prstClr val="black"/>
                </a:solidFill>
              </a:rPr>
              <a:t>力才指向</a:t>
            </a:r>
            <a:r>
              <a:rPr lang="zh-CN" altLang="en-US" dirty="0">
                <a:solidFill>
                  <a:prstClr val="black"/>
                </a:solidFill>
              </a:rPr>
              <a:t>圆心，提供向心力</a:t>
            </a:r>
            <a:r>
              <a:rPr lang="zh-CN" altLang="en-US" dirty="0" smtClean="0">
                <a:solidFill>
                  <a:prstClr val="black"/>
                </a:solidFill>
              </a:rPr>
              <a:t>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所以只有第一、第二两</a:t>
            </a:r>
            <a:r>
              <a:rPr lang="zh-CN" altLang="en-US" dirty="0">
                <a:solidFill>
                  <a:prstClr val="black"/>
                </a:solidFill>
              </a:rPr>
              <a:t>个四分之一周期才能满足要求</a:t>
            </a:r>
            <a:r>
              <a:rPr lang="zh-CN" altLang="en-US" dirty="0" smtClean="0">
                <a:solidFill>
                  <a:prstClr val="black"/>
                </a:solidFill>
              </a:rPr>
              <a:t>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综合</a:t>
            </a:r>
            <a:r>
              <a:rPr lang="en-US" altLang="zh-CN" dirty="0" smtClean="0">
                <a:solidFill>
                  <a:prstClr val="black"/>
                </a:solidFill>
              </a:rPr>
              <a:t>1</a:t>
            </a:r>
            <a:r>
              <a:rPr lang="zh-CN" altLang="en-US" dirty="0" smtClean="0">
                <a:solidFill>
                  <a:prstClr val="black"/>
                </a:solidFill>
              </a:rPr>
              <a:t>、</a:t>
            </a:r>
            <a:r>
              <a:rPr lang="en-US" altLang="zh-CN" dirty="0" smtClean="0">
                <a:solidFill>
                  <a:prstClr val="black"/>
                </a:solidFill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</a:rPr>
              <a:t>两</a:t>
            </a:r>
            <a:r>
              <a:rPr lang="zh-CN" altLang="en-US" dirty="0">
                <a:solidFill>
                  <a:prstClr val="black"/>
                </a:solidFill>
              </a:rPr>
              <a:t>个条件可知：只有在第一个四分之一周期</a:t>
            </a:r>
            <a:r>
              <a:rPr lang="zh-CN" altLang="en-US" dirty="0" smtClean="0">
                <a:solidFill>
                  <a:prstClr val="black"/>
                </a:solidFill>
              </a:rPr>
              <a:t>才能同时满足</a:t>
            </a:r>
            <a:r>
              <a:rPr lang="zh-CN" altLang="en-US" dirty="0">
                <a:solidFill>
                  <a:prstClr val="black"/>
                </a:solidFill>
              </a:rPr>
              <a:t>“逆时针”“加速运动”的要求</a:t>
            </a:r>
            <a:r>
              <a:rPr lang="zh-CN" altLang="en-US" dirty="0" smtClean="0">
                <a:solidFill>
                  <a:prstClr val="black"/>
                </a:solidFill>
              </a:rPr>
              <a:t>。</a:t>
            </a:r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280341"/>
              </p:ext>
            </p:extLst>
          </p:nvPr>
        </p:nvGraphicFramePr>
        <p:xfrm>
          <a:off x="981075" y="1916832"/>
          <a:ext cx="21415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2" name="Equation" r:id="rId4" imgW="774360" imgH="203040" progId="Equation.DSMT4">
                  <p:embed/>
                </p:oleObj>
              </mc:Choice>
              <mc:Fallback>
                <p:oleObj name="Equation" r:id="rId4" imgW="774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1075" y="1916832"/>
                        <a:ext cx="2141538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79512" y="764704"/>
                <a:ext cx="8280920" cy="59046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3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、恒定轨道条件：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如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𝜈</m:t>
                    </m:r>
                    <m:r>
                      <a:rPr lang="zh-CN" altLang="en-US" i="1">
                        <a:latin typeface="Cambria Math"/>
                      </a:rPr>
                      <m:t>、</m:t>
                    </m:r>
                    <m:r>
                      <a:rPr lang="en-US" altLang="zh-CN" i="1">
                        <a:latin typeface="Cambria Math"/>
                      </a:rPr>
                      <m:t>𝐵</m:t>
                    </m:r>
                  </m:oMath>
                </a14:m>
                <a:r>
                  <a:rPr lang="zh-CN" altLang="en-US" dirty="0"/>
                  <a:t>都不变，则电子的运动轨迹是恒定的。但是，现在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𝜈</m:t>
                    </m:r>
                    <m:r>
                      <a:rPr lang="zh-CN" altLang="en-US" i="1">
                        <a:latin typeface="Cambria Math"/>
                      </a:rPr>
                      <m:t>、</m:t>
                    </m:r>
                    <m:r>
                      <a:rPr lang="en-US" altLang="zh-CN" i="1">
                        <a:latin typeface="Cambria Math"/>
                      </a:rPr>
                      <m:t>𝐵</m:t>
                    </m:r>
                  </m:oMath>
                </a14:m>
                <a:r>
                  <a:rPr lang="zh-CN" altLang="en-US" dirty="0"/>
                  <a:t>都是变化的，那么什么条件下能得到恒定轨道呢？</a:t>
                </a:r>
                <a:endParaRPr lang="en-US" altLang="zh-CN" dirty="0"/>
              </a:p>
              <a:p>
                <a:r>
                  <a:rPr lang="zh-CN" altLang="en-US" dirty="0"/>
                  <a:t>磁极间的磁场是不均匀的，</a:t>
                </a:r>
                <a:r>
                  <a:rPr lang="zh-CN" altLang="en-US" dirty="0" smtClean="0"/>
                  <a:t>但是因对称性，在</a:t>
                </a:r>
                <a:r>
                  <a:rPr lang="zh-CN" altLang="en-US" dirty="0"/>
                  <a:t>同一圆周上，其大小是相等的。</a:t>
                </a:r>
                <a:endParaRPr lang="en-US" altLang="zh-CN" dirty="0"/>
              </a:p>
              <a:p>
                <a:r>
                  <a:rPr lang="zh-CN" altLang="en-US" dirty="0"/>
                  <a:t>设半径为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的轨道上，磁感强度为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，则</a:t>
                </a:r>
                <a:r>
                  <a:rPr lang="zh-CN" altLang="en-US" dirty="0"/>
                  <a:t>电子在该轨道上运动的方程为：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764704"/>
                <a:ext cx="8280920" cy="5904656"/>
              </a:xfrm>
              <a:prstGeom prst="rect">
                <a:avLst/>
              </a:prstGeom>
              <a:blipFill rotWithShape="1">
                <a:blip r:embed="rId4"/>
                <a:stretch>
                  <a:fillRect l="-1840" t="-1858" r="-1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291761"/>
              </p:ext>
            </p:extLst>
          </p:nvPr>
        </p:nvGraphicFramePr>
        <p:xfrm>
          <a:off x="3194868" y="4911563"/>
          <a:ext cx="1881188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3" name="Equation" r:id="rId5" imgW="787320" imgH="419040" progId="Equation.DSMT4">
                  <p:embed/>
                </p:oleObj>
              </mc:Choice>
              <mc:Fallback>
                <p:oleObj name="Equation" r:id="rId5" imgW="787320" imgH="4190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868" y="4911563"/>
                        <a:ext cx="1881188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017873"/>
              </p:ext>
            </p:extLst>
          </p:nvPr>
        </p:nvGraphicFramePr>
        <p:xfrm>
          <a:off x="3136255" y="6015248"/>
          <a:ext cx="21558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" name="Equation" r:id="rId7" imgW="901440" imgH="228600" progId="Equation.DSMT4">
                  <p:embed/>
                </p:oleObj>
              </mc:Choice>
              <mc:Fallback>
                <p:oleObj name="Equation" r:id="rId7" imgW="901440" imgH="228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255" y="6015248"/>
                        <a:ext cx="21558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882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80920" cy="5904656"/>
              </a:xfrm>
            </p:spPr>
            <p:txBody>
              <a:bodyPr/>
              <a:lstStyle/>
              <a:p>
                <a:r>
                  <a:rPr lang="zh-CN" altLang="en-US" dirty="0" smtClean="0"/>
                  <a:t>可见，要增大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𝜈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r>
                      <a:rPr lang="en-US" altLang="zh-CN" b="0" i="1" smtClean="0">
                        <a:latin typeface="Cambria Math"/>
                      </a:rPr>
                      <m:t>𝑅</m:t>
                    </m:r>
                    <m:r>
                      <a:rPr lang="zh-CN" altLang="en-US" b="0" i="1" smtClean="0">
                        <a:latin typeface="Cambria Math"/>
                      </a:rPr>
                      <m:t>不变的</m:t>
                    </m:r>
                    <m:r>
                      <a:rPr lang="zh-CN" altLang="en-US" i="1">
                        <a:latin typeface="Cambria Math"/>
                      </a:rPr>
                      <m:t>条件</m:t>
                    </m:r>
                    <m:r>
                      <a:rPr lang="zh-CN" altLang="en-US" b="0" i="1" smtClean="0">
                        <a:latin typeface="Cambria Math"/>
                      </a:rPr>
                      <m:t>是</m:t>
                    </m:r>
                    <m:r>
                      <a:rPr lang="zh-CN" altLang="en-US" i="1">
                        <a:latin typeface="Cambria Math"/>
                      </a:rPr>
                      <m:t>增大</m:t>
                    </m:r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/>
                  <a:t>考虑</a:t>
                </a:r>
                <a:r>
                  <a:rPr lang="zh-CN" altLang="en-US" dirty="0" smtClean="0"/>
                  <a:t>到相对论效应：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80920" cy="5904656"/>
              </a:xfrm>
              <a:blipFill rotWithShape="1">
                <a:blip r:embed="rId4"/>
                <a:stretch>
                  <a:fillRect l="-1619" t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517255"/>
              </p:ext>
            </p:extLst>
          </p:nvPr>
        </p:nvGraphicFramePr>
        <p:xfrm>
          <a:off x="647564" y="1880828"/>
          <a:ext cx="3265487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8" name="Equation" r:id="rId5" imgW="1244520" imgH="596880" progId="Equation.DSMT4">
                  <p:embed/>
                </p:oleObj>
              </mc:Choice>
              <mc:Fallback>
                <p:oleObj name="Equation" r:id="rId5" imgW="124452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7564" y="1880828"/>
                        <a:ext cx="3265487" cy="156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081762"/>
              </p:ext>
            </p:extLst>
          </p:nvPr>
        </p:nvGraphicFramePr>
        <p:xfrm>
          <a:off x="611560" y="3681028"/>
          <a:ext cx="7564437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9" name="Equation" r:id="rId7" imgW="2882880" imgH="457200" progId="Equation.DSMT4">
                  <p:embed/>
                </p:oleObj>
              </mc:Choice>
              <mc:Fallback>
                <p:oleObj name="Equation" r:id="rId7" imgW="2882880" imgH="457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681028"/>
                        <a:ext cx="7564437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333700"/>
              </p:ext>
            </p:extLst>
          </p:nvPr>
        </p:nvGraphicFramePr>
        <p:xfrm>
          <a:off x="1003349" y="4923507"/>
          <a:ext cx="457676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0" name="Equation" r:id="rId9" imgW="1765080" imgH="228600" progId="Equation.DSMT4">
                  <p:embed/>
                </p:oleObj>
              </mc:Choice>
              <mc:Fallback>
                <p:oleObj name="Equation" r:id="rId9" imgW="1765080" imgH="228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49" y="4923507"/>
                        <a:ext cx="457676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867554"/>
              </p:ext>
            </p:extLst>
          </p:nvPr>
        </p:nvGraphicFramePr>
        <p:xfrm>
          <a:off x="912813" y="5575300"/>
          <a:ext cx="6719887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1" name="Equation" r:id="rId11" imgW="2590560" imgH="393480" progId="Equation.DSMT4">
                  <p:embed/>
                </p:oleObj>
              </mc:Choice>
              <mc:Fallback>
                <p:oleObj name="Equation" r:id="rId11" imgW="2590560" imgH="39348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5575300"/>
                        <a:ext cx="6719887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10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904656"/>
          </a:xfrm>
        </p:spPr>
        <p:txBody>
          <a:bodyPr/>
          <a:lstStyle/>
          <a:p>
            <a:r>
              <a:rPr lang="zh-CN" altLang="en-US" dirty="0" smtClean="0"/>
              <a:t>另一方面，由法拉第定律知：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由牛顿第二定律知：</a:t>
            </a:r>
            <a:endParaRPr lang="en-US" altLang="zh-CN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151612"/>
              </p:ext>
            </p:extLst>
          </p:nvPr>
        </p:nvGraphicFramePr>
        <p:xfrm>
          <a:off x="647564" y="1297955"/>
          <a:ext cx="278447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3" name="Equation" r:id="rId4" imgW="1041120" imgH="393480" progId="Equation.DSMT4">
                  <p:embed/>
                </p:oleObj>
              </mc:Choice>
              <mc:Fallback>
                <p:oleObj name="Equation" r:id="rId4" imgW="10411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7564" y="1297955"/>
                        <a:ext cx="2784475" cy="105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852236"/>
              </p:ext>
            </p:extLst>
          </p:nvPr>
        </p:nvGraphicFramePr>
        <p:xfrm>
          <a:off x="4338638" y="1304925"/>
          <a:ext cx="3325812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4" name="Equation" r:id="rId6" imgW="1244520" imgH="393480" progId="Equation.DSMT4">
                  <p:embed/>
                </p:oleObj>
              </mc:Choice>
              <mc:Fallback>
                <p:oleObj name="Equation" r:id="rId6" imgW="1244520" imgH="3934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638" y="1304925"/>
                        <a:ext cx="3325812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212645"/>
              </p:ext>
            </p:extLst>
          </p:nvPr>
        </p:nvGraphicFramePr>
        <p:xfrm>
          <a:off x="683568" y="2448495"/>
          <a:ext cx="3224212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5" name="Equation" r:id="rId8" imgW="1206360" imgH="393480" progId="Equation.DSMT4">
                  <p:embed/>
                </p:oleObj>
              </mc:Choice>
              <mc:Fallback>
                <p:oleObj name="Equation" r:id="rId8" imgW="1206360" imgH="393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448495"/>
                        <a:ext cx="3224212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970472"/>
              </p:ext>
            </p:extLst>
          </p:nvPr>
        </p:nvGraphicFramePr>
        <p:xfrm>
          <a:off x="4122948" y="3436987"/>
          <a:ext cx="35814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6" name="Equation" r:id="rId10" imgW="1409400" imgH="393480" progId="Equation.DSMT4">
                  <p:embed/>
                </p:oleObj>
              </mc:Choice>
              <mc:Fallback>
                <p:oleObj name="Equation" r:id="rId10" imgW="1409400" imgH="393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948" y="3436987"/>
                        <a:ext cx="35814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145281"/>
              </p:ext>
            </p:extLst>
          </p:nvPr>
        </p:nvGraphicFramePr>
        <p:xfrm>
          <a:off x="647564" y="4519774"/>
          <a:ext cx="6453187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7" name="Equation" r:id="rId12" imgW="2539800" imgH="406080" progId="Equation.DSMT4">
                  <p:embed/>
                </p:oleObj>
              </mc:Choice>
              <mc:Fallback>
                <p:oleObj name="Equation" r:id="rId12" imgW="2539800" imgH="40608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64" y="4519774"/>
                        <a:ext cx="6453187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454109"/>
              </p:ext>
            </p:extLst>
          </p:nvPr>
        </p:nvGraphicFramePr>
        <p:xfrm>
          <a:off x="428477" y="5625244"/>
          <a:ext cx="481330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8" name="Equation" r:id="rId14" imgW="1892160" imgH="406080" progId="Equation.DSMT4">
                  <p:embed/>
                </p:oleObj>
              </mc:Choice>
              <mc:Fallback>
                <p:oleObj name="Equation" r:id="rId14" imgW="1892160" imgH="4060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77" y="5625244"/>
                        <a:ext cx="481330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396894"/>
              </p:ext>
            </p:extLst>
          </p:nvPr>
        </p:nvGraphicFramePr>
        <p:xfrm>
          <a:off x="5616116" y="5589240"/>
          <a:ext cx="2001837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9" name="Equation" r:id="rId16" imgW="787320" imgH="393480" progId="Equation.DSMT4">
                  <p:embed/>
                </p:oleObj>
              </mc:Choice>
              <mc:Fallback>
                <p:oleObj name="Equation" r:id="rId16" imgW="787320" imgH="39348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116" y="5589240"/>
                        <a:ext cx="2001837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75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76064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dirty="0" smtClean="0"/>
                  <a:t>即要使</a:t>
                </a:r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恒定，必须使轨道上磁感强度等于轨道内平均磁感强度的一半。</a:t>
                </a:r>
                <a:endParaRPr lang="en-US" altLang="zh-CN" dirty="0" smtClean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 smtClean="0"/>
                  <a:t>这一条件可通过适当设计磁极形状来实现。</a:t>
                </a:r>
                <a:endParaRPr lang="en-US" altLang="zh-CN" dirty="0" smtClean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 smtClean="0"/>
                  <a:t>满足上述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个条件，即可实现对电子的加速。</a:t>
                </a:r>
                <a:endParaRPr lang="en-US" altLang="zh-CN" dirty="0" smtClean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 smtClean="0"/>
                  <a:t>在第一个四分之一周期开始时，将电子注入轨道，结束时将电子引出，可得到最佳的加速效果。</a:t>
                </a:r>
                <a:endParaRPr lang="en-US" altLang="zh-CN" dirty="0" smtClean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 smtClean="0"/>
                  <a:t>尽管只有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，但电子此间会运动数百万周，当电磁铁的电流很强时，同样可得到能量非常高的电子束。</a:t>
                </a:r>
                <a:endParaRPr lang="en-US" altLang="zh-CN" dirty="0" smtClean="0"/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可用</a:t>
                </a:r>
                <a:r>
                  <a:rPr lang="zh-CN" altLang="en-US" dirty="0" smtClean="0"/>
                  <a:t>于核物理研究、工业探伤、癌症治疗。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760640"/>
              </a:xfrm>
              <a:blipFill rotWithShape="1">
                <a:blip r:embed="rId3"/>
                <a:stretch>
                  <a:fillRect l="-1633" t="-1905" r="-6756" b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7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904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</a:rPr>
              <a:t>、热效应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当导体中的磁场发生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变化时，就会产生涡旋电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动势。由于导体本身电阻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较小，就会</a:t>
            </a:r>
            <a:r>
              <a:rPr lang="zh-CN" altLang="en-US" dirty="0"/>
              <a:t>形成很大的</a:t>
            </a:r>
            <a:r>
              <a:rPr lang="zh-CN" altLang="en-US" dirty="0" smtClean="0"/>
              <a:t>涡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旋电流。产生的热功率与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电流平方呈正比，因此很大；而且频率越高，热功率就越大。这就是电磁感应的热效应。</a:t>
            </a:r>
            <a:endParaRPr lang="en-US" altLang="zh-CN" dirty="0" smtClean="0"/>
          </a:p>
          <a:p>
            <a:r>
              <a:rPr lang="zh-CN" altLang="en-US" dirty="0" smtClean="0"/>
              <a:t>应用：加热，特点是加热速度快。</a:t>
            </a:r>
            <a:endParaRPr lang="en-US" altLang="zh-CN" dirty="0" smtClean="0"/>
          </a:p>
          <a:p>
            <a:r>
              <a:rPr lang="zh-CN" altLang="en-US" dirty="0" smtClean="0"/>
              <a:t>克服：变压器中的涡流会浪费能量，烧毁变压器。</a:t>
            </a:r>
            <a:endParaRPr lang="zh-CN" altLang="en-US" dirty="0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5202244" y="929422"/>
            <a:ext cx="3099593" cy="2971155"/>
            <a:chOff x="3876" y="1301"/>
            <a:chExt cx="1995" cy="2150"/>
          </a:xfrm>
        </p:grpSpPr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3876" y="1556"/>
              <a:ext cx="1487" cy="1895"/>
              <a:chOff x="3392" y="1211"/>
              <a:chExt cx="1487" cy="1895"/>
            </a:xfrm>
          </p:grpSpPr>
          <p:grpSp>
            <p:nvGrpSpPr>
              <p:cNvPr id="18" name="Group 8"/>
              <p:cNvGrpSpPr>
                <a:grpSpLocks/>
              </p:cNvGrpSpPr>
              <p:nvPr/>
            </p:nvGrpSpPr>
            <p:grpSpPr bwMode="auto">
              <a:xfrm>
                <a:off x="3392" y="1211"/>
                <a:ext cx="1487" cy="1895"/>
                <a:chOff x="3392" y="1211"/>
                <a:chExt cx="1487" cy="1895"/>
              </a:xfrm>
            </p:grpSpPr>
            <p:sp>
              <p:nvSpPr>
                <p:cNvPr id="20" name="Oval 9"/>
                <p:cNvSpPr>
                  <a:spLocks noChangeArrowheads="1"/>
                </p:cNvSpPr>
                <p:nvPr/>
              </p:nvSpPr>
              <p:spPr bwMode="auto">
                <a:xfrm>
                  <a:off x="3812" y="2352"/>
                  <a:ext cx="999" cy="46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>
                        <a:gamma/>
                        <a:shade val="46275"/>
                        <a:invGamma/>
                      </a:srgbClr>
                    </a:gs>
                    <a:gs pos="50000">
                      <a:srgbClr val="CC9900"/>
                    </a:gs>
                    <a:gs pos="100000">
                      <a:srgbClr val="CC99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28575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" name="Rectangle 10"/>
                <p:cNvSpPr>
                  <a:spLocks noChangeArrowheads="1"/>
                </p:cNvSpPr>
                <p:nvPr/>
              </p:nvSpPr>
              <p:spPr bwMode="auto">
                <a:xfrm>
                  <a:off x="3814" y="1450"/>
                  <a:ext cx="990" cy="1146"/>
                </a:xfrm>
                <a:prstGeom prst="rect">
                  <a:avLst/>
                </a:prstGeom>
                <a:gradFill rotWithShape="0">
                  <a:gsLst>
                    <a:gs pos="0">
                      <a:srgbClr val="CC9900">
                        <a:gamma/>
                        <a:shade val="46275"/>
                        <a:invGamma/>
                      </a:srgbClr>
                    </a:gs>
                    <a:gs pos="50000">
                      <a:srgbClr val="CC9900"/>
                    </a:gs>
                    <a:gs pos="100000">
                      <a:srgbClr val="CC99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" name="Line 11"/>
                <p:cNvSpPr>
                  <a:spLocks noChangeShapeType="1"/>
                </p:cNvSpPr>
                <p:nvPr/>
              </p:nvSpPr>
              <p:spPr bwMode="auto">
                <a:xfrm>
                  <a:off x="3497" y="1615"/>
                  <a:ext cx="0" cy="348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" name="Line 12"/>
                <p:cNvSpPr>
                  <a:spLocks noChangeShapeType="1"/>
                </p:cNvSpPr>
                <p:nvPr/>
              </p:nvSpPr>
              <p:spPr bwMode="auto">
                <a:xfrm>
                  <a:off x="3497" y="2185"/>
                  <a:ext cx="0" cy="386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4" name="Line 13"/>
                <p:cNvSpPr>
                  <a:spLocks noChangeShapeType="1"/>
                </p:cNvSpPr>
                <p:nvPr/>
              </p:nvSpPr>
              <p:spPr bwMode="auto">
                <a:xfrm>
                  <a:off x="3814" y="1450"/>
                  <a:ext cx="0" cy="1141"/>
                </a:xfrm>
                <a:prstGeom prst="line">
                  <a:avLst/>
                </a:prstGeom>
                <a:noFill/>
                <a:ln w="28575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5" name="Line 14"/>
                <p:cNvSpPr>
                  <a:spLocks noChangeShapeType="1"/>
                </p:cNvSpPr>
                <p:nvPr/>
              </p:nvSpPr>
              <p:spPr bwMode="auto">
                <a:xfrm>
                  <a:off x="4812" y="1447"/>
                  <a:ext cx="0" cy="1141"/>
                </a:xfrm>
                <a:prstGeom prst="line">
                  <a:avLst/>
                </a:prstGeom>
                <a:noFill/>
                <a:ln w="28575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6" name="Arc 15"/>
                <p:cNvSpPr>
                  <a:spLocks/>
                </p:cNvSpPr>
                <p:nvPr/>
              </p:nvSpPr>
              <p:spPr bwMode="auto">
                <a:xfrm flipH="1" flipV="1">
                  <a:off x="3811" y="1725"/>
                  <a:ext cx="510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" name="Arc 16"/>
                <p:cNvSpPr>
                  <a:spLocks/>
                </p:cNvSpPr>
                <p:nvPr/>
              </p:nvSpPr>
              <p:spPr bwMode="auto">
                <a:xfrm flipV="1">
                  <a:off x="4329" y="1843"/>
                  <a:ext cx="501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" name="Arc 17"/>
                <p:cNvSpPr>
                  <a:spLocks/>
                </p:cNvSpPr>
                <p:nvPr/>
              </p:nvSpPr>
              <p:spPr bwMode="auto">
                <a:xfrm flipH="1" flipV="1">
                  <a:off x="3819" y="1843"/>
                  <a:ext cx="510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9" name="Arc 18"/>
                <p:cNvSpPr>
                  <a:spLocks/>
                </p:cNvSpPr>
                <p:nvPr/>
              </p:nvSpPr>
              <p:spPr bwMode="auto">
                <a:xfrm flipV="1">
                  <a:off x="4326" y="1961"/>
                  <a:ext cx="501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0" name="Arc 19"/>
                <p:cNvSpPr>
                  <a:spLocks/>
                </p:cNvSpPr>
                <p:nvPr/>
              </p:nvSpPr>
              <p:spPr bwMode="auto">
                <a:xfrm flipH="1" flipV="1">
                  <a:off x="3816" y="1961"/>
                  <a:ext cx="510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1" name="Arc 20"/>
                <p:cNvSpPr>
                  <a:spLocks/>
                </p:cNvSpPr>
                <p:nvPr/>
              </p:nvSpPr>
              <p:spPr bwMode="auto">
                <a:xfrm flipV="1">
                  <a:off x="4323" y="2090"/>
                  <a:ext cx="501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2" name="Arc 21"/>
                <p:cNvSpPr>
                  <a:spLocks/>
                </p:cNvSpPr>
                <p:nvPr/>
              </p:nvSpPr>
              <p:spPr bwMode="auto">
                <a:xfrm flipH="1" flipV="1">
                  <a:off x="3813" y="2090"/>
                  <a:ext cx="510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3" name="Arc 22"/>
                <p:cNvSpPr>
                  <a:spLocks/>
                </p:cNvSpPr>
                <p:nvPr/>
              </p:nvSpPr>
              <p:spPr bwMode="auto">
                <a:xfrm flipV="1">
                  <a:off x="4320" y="2208"/>
                  <a:ext cx="501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" name="Arc 23"/>
                <p:cNvSpPr>
                  <a:spLocks/>
                </p:cNvSpPr>
                <p:nvPr/>
              </p:nvSpPr>
              <p:spPr bwMode="auto">
                <a:xfrm flipH="1" flipV="1">
                  <a:off x="3810" y="2208"/>
                  <a:ext cx="510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" name="Arc 24"/>
                <p:cNvSpPr>
                  <a:spLocks/>
                </p:cNvSpPr>
                <p:nvPr/>
              </p:nvSpPr>
              <p:spPr bwMode="auto">
                <a:xfrm flipV="1">
                  <a:off x="4328" y="2326"/>
                  <a:ext cx="501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" name="Arc 25"/>
                <p:cNvSpPr>
                  <a:spLocks/>
                </p:cNvSpPr>
                <p:nvPr/>
              </p:nvSpPr>
              <p:spPr bwMode="auto">
                <a:xfrm flipH="1" flipV="1">
                  <a:off x="3818" y="2326"/>
                  <a:ext cx="510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" name="Arc 26"/>
                <p:cNvSpPr>
                  <a:spLocks/>
                </p:cNvSpPr>
                <p:nvPr/>
              </p:nvSpPr>
              <p:spPr bwMode="auto">
                <a:xfrm flipV="1">
                  <a:off x="4325" y="2444"/>
                  <a:ext cx="501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" name="Arc 27"/>
                <p:cNvSpPr>
                  <a:spLocks/>
                </p:cNvSpPr>
                <p:nvPr/>
              </p:nvSpPr>
              <p:spPr bwMode="auto">
                <a:xfrm flipH="1" flipV="1">
                  <a:off x="3891" y="2444"/>
                  <a:ext cx="434" cy="234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18372"/>
                    <a:gd name="T1" fmla="*/ 0 h 21600"/>
                    <a:gd name="T2" fmla="*/ 18372 w 18372"/>
                    <a:gd name="T3" fmla="*/ 10241 h 21600"/>
                    <a:gd name="T4" fmla="*/ 0 w 1837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372" h="21600" fill="none" extrusionOk="0">
                      <a:moveTo>
                        <a:pt x="-1" y="0"/>
                      </a:moveTo>
                      <a:cubicBezTo>
                        <a:pt x="7484" y="0"/>
                        <a:pt x="14435" y="3874"/>
                        <a:pt x="18372" y="10240"/>
                      </a:cubicBezTo>
                    </a:path>
                    <a:path w="18372" h="21600" stroke="0" extrusionOk="0">
                      <a:moveTo>
                        <a:pt x="-1" y="0"/>
                      </a:moveTo>
                      <a:cubicBezTo>
                        <a:pt x="7484" y="0"/>
                        <a:pt x="14435" y="3874"/>
                        <a:pt x="18372" y="1024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" name="Line 28"/>
                <p:cNvSpPr>
                  <a:spLocks noChangeShapeType="1"/>
                </p:cNvSpPr>
                <p:nvPr/>
              </p:nvSpPr>
              <p:spPr bwMode="auto">
                <a:xfrm flipH="1" flipV="1">
                  <a:off x="3497" y="1615"/>
                  <a:ext cx="306" cy="9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3497" y="2575"/>
                  <a:ext cx="405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" name="Line 30"/>
                <p:cNvSpPr>
                  <a:spLocks noChangeShapeType="1"/>
                </p:cNvSpPr>
                <p:nvPr/>
              </p:nvSpPr>
              <p:spPr bwMode="auto">
                <a:xfrm>
                  <a:off x="3512" y="2575"/>
                  <a:ext cx="228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" name="Oval 31"/>
                <p:cNvSpPr>
                  <a:spLocks noChangeArrowheads="1"/>
                </p:cNvSpPr>
                <p:nvPr/>
              </p:nvSpPr>
              <p:spPr bwMode="auto">
                <a:xfrm>
                  <a:off x="3392" y="1962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424" y="1907"/>
                  <a:ext cx="155" cy="2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kumimoji="1" lang="en-US" altLang="zh-CN" sz="3200" b="1">
                      <a:solidFill>
                        <a:srgbClr val="FF3300"/>
                      </a:solidFill>
                      <a:latin typeface="Times New Roman" pitchFamily="18" charset="0"/>
                      <a:ea typeface="幼圆" pitchFamily="49" charset="-122"/>
                    </a:rPr>
                    <a:t>~</a:t>
                  </a:r>
                </a:p>
              </p:txBody>
            </p:sp>
            <p:sp>
              <p:nvSpPr>
                <p:cNvPr id="44" name="Line 33"/>
                <p:cNvSpPr>
                  <a:spLocks noChangeShapeType="1"/>
                </p:cNvSpPr>
                <p:nvPr/>
              </p:nvSpPr>
              <p:spPr bwMode="auto">
                <a:xfrm>
                  <a:off x="4217" y="2553"/>
                  <a:ext cx="228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" name="Line 34"/>
                <p:cNvSpPr>
                  <a:spLocks noChangeShapeType="1"/>
                </p:cNvSpPr>
                <p:nvPr/>
              </p:nvSpPr>
              <p:spPr bwMode="auto">
                <a:xfrm>
                  <a:off x="4214" y="2671"/>
                  <a:ext cx="228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6" name="Line 35"/>
                <p:cNvSpPr>
                  <a:spLocks noChangeShapeType="1"/>
                </p:cNvSpPr>
                <p:nvPr/>
              </p:nvSpPr>
              <p:spPr bwMode="auto">
                <a:xfrm>
                  <a:off x="4214" y="2429"/>
                  <a:ext cx="228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7" name="Line 36"/>
                <p:cNvSpPr>
                  <a:spLocks noChangeShapeType="1"/>
                </p:cNvSpPr>
                <p:nvPr/>
              </p:nvSpPr>
              <p:spPr bwMode="auto">
                <a:xfrm>
                  <a:off x="4214" y="2308"/>
                  <a:ext cx="228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8" name="Line 37"/>
                <p:cNvSpPr>
                  <a:spLocks noChangeShapeType="1"/>
                </p:cNvSpPr>
                <p:nvPr/>
              </p:nvSpPr>
              <p:spPr bwMode="auto">
                <a:xfrm>
                  <a:off x="4222" y="2184"/>
                  <a:ext cx="228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9" name="Line 38"/>
                <p:cNvSpPr>
                  <a:spLocks noChangeShapeType="1"/>
                </p:cNvSpPr>
                <p:nvPr/>
              </p:nvSpPr>
              <p:spPr bwMode="auto">
                <a:xfrm>
                  <a:off x="4222" y="2074"/>
                  <a:ext cx="228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0" name="Line 39"/>
                <p:cNvSpPr>
                  <a:spLocks noChangeShapeType="1"/>
                </p:cNvSpPr>
                <p:nvPr/>
              </p:nvSpPr>
              <p:spPr bwMode="auto">
                <a:xfrm>
                  <a:off x="4222" y="1953"/>
                  <a:ext cx="228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1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662" y="2924"/>
                  <a:ext cx="1217" cy="1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kumimoji="1" lang="zh-CN" altLang="en-US" sz="2000" b="1">
                      <a:solidFill>
                        <a:schemeClr val="bg1"/>
                      </a:solidFill>
                      <a:latin typeface="Times New Roman" pitchFamily="18" charset="0"/>
                      <a:ea typeface="幼圆" pitchFamily="49" charset="-122"/>
                    </a:rPr>
                    <a:t>　</a:t>
                  </a:r>
                  <a:r>
                    <a:rPr kumimoji="1" lang="zh-CN" altLang="en-US" sz="2000" b="1">
                      <a:solidFill>
                        <a:srgbClr val="3333FF"/>
                      </a:solidFill>
                      <a:latin typeface="Times New Roman" pitchFamily="18" charset="0"/>
                      <a:ea typeface="幼圆" pitchFamily="49" charset="-122"/>
                    </a:rPr>
                    <a:t>　涡电流</a:t>
                  </a:r>
                </a:p>
              </p:txBody>
            </p:sp>
            <p:sp>
              <p:nvSpPr>
                <p:cNvPr id="52" name="Oval 41"/>
                <p:cNvSpPr>
                  <a:spLocks noChangeArrowheads="1"/>
                </p:cNvSpPr>
                <p:nvPr/>
              </p:nvSpPr>
              <p:spPr bwMode="auto">
                <a:xfrm>
                  <a:off x="3815" y="1211"/>
                  <a:ext cx="999" cy="46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CC9900">
                        <a:gamma/>
                        <a:shade val="4627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8575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8000" tIns="10800" rIns="18000" bIns="10800" anchor="ctr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3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3577" y="1624"/>
                  <a:ext cx="174" cy="0"/>
                </a:xfrm>
                <a:prstGeom prst="line">
                  <a:avLst/>
                </a:prstGeom>
                <a:noFill/>
                <a:ln w="28575">
                  <a:solidFill>
                    <a:srgbClr val="66FF3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8000" tIns="10800" rIns="18000" bIns="10800">
                  <a:spAutoFit/>
                </a:bodyPr>
                <a:lstStyle>
                  <a:defPPr>
                    <a:defRPr lang="zh-CN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5000" kern="1200">
                      <a:solidFill>
                        <a:srgbClr val="4DE0E9"/>
                      </a:solidFill>
                      <a:latin typeface="Calibri" pitchFamily="34" charset="0"/>
                      <a:ea typeface="隶书" pitchFamily="49" charset="-122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19" name="Arc 43"/>
              <p:cNvSpPr>
                <a:spLocks/>
              </p:cNvSpPr>
              <p:nvPr/>
            </p:nvSpPr>
            <p:spPr bwMode="auto">
              <a:xfrm flipV="1">
                <a:off x="4321" y="1725"/>
                <a:ext cx="501" cy="23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66FF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8000" tIns="10800" rIns="18000" bIns="1080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7" name="Group 44"/>
            <p:cNvGrpSpPr>
              <a:grpSpLocks/>
            </p:cNvGrpSpPr>
            <p:nvPr/>
          </p:nvGrpSpPr>
          <p:grpSpPr bwMode="auto">
            <a:xfrm>
              <a:off x="4438" y="1619"/>
              <a:ext cx="725" cy="339"/>
              <a:chOff x="3954" y="1274"/>
              <a:chExt cx="725" cy="339"/>
            </a:xfrm>
          </p:grpSpPr>
          <p:sp>
            <p:nvSpPr>
              <p:cNvPr id="14" name="Oval 45"/>
              <p:cNvSpPr>
                <a:spLocks noChangeAspect="1" noChangeArrowheads="1"/>
              </p:cNvSpPr>
              <p:nvPr/>
            </p:nvSpPr>
            <p:spPr bwMode="auto">
              <a:xfrm>
                <a:off x="3954" y="1274"/>
                <a:ext cx="725" cy="339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CC9900"/>
                        </a:gs>
                        <a:gs pos="100000">
                          <a:srgbClr val="CC9900">
                            <a:gamma/>
                            <a:shade val="46275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8000" tIns="10800" rIns="18000" bIns="1080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Oval 46"/>
              <p:cNvSpPr>
                <a:spLocks noChangeAspect="1" noChangeArrowheads="1"/>
              </p:cNvSpPr>
              <p:nvPr/>
            </p:nvSpPr>
            <p:spPr bwMode="auto">
              <a:xfrm>
                <a:off x="4116" y="1348"/>
                <a:ext cx="385" cy="18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rgbClr val="CC9900"/>
                        </a:gs>
                        <a:gs pos="100000">
                          <a:srgbClr val="CC9900">
                            <a:gamma/>
                            <a:shade val="46275"/>
                            <a:invGamma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8000" tIns="10800" rIns="18000" bIns="1080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Line 47"/>
              <p:cNvSpPr>
                <a:spLocks noChangeShapeType="1"/>
              </p:cNvSpPr>
              <p:nvPr/>
            </p:nvSpPr>
            <p:spPr bwMode="auto">
              <a:xfrm flipH="1" flipV="1">
                <a:off x="4314" y="1595"/>
                <a:ext cx="183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8000" tIns="10800" rIns="18000" bIns="10800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 flipH="1" flipV="1">
                <a:off x="4199" y="1510"/>
                <a:ext cx="163" cy="1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8000" tIns="10800" rIns="18000" bIns="10800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8" name="Group 49"/>
            <p:cNvGrpSpPr>
              <a:grpSpLocks/>
            </p:cNvGrpSpPr>
            <p:nvPr/>
          </p:nvGrpSpPr>
          <p:grpSpPr bwMode="auto">
            <a:xfrm>
              <a:off x="4418" y="1301"/>
              <a:ext cx="1453" cy="618"/>
              <a:chOff x="3934" y="956"/>
              <a:chExt cx="1453" cy="618"/>
            </a:xfrm>
          </p:grpSpPr>
          <p:pic>
            <p:nvPicPr>
              <p:cNvPr id="9" name="图片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blackWhite">
              <a:xfrm>
                <a:off x="5146" y="1295"/>
                <a:ext cx="241" cy="2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Arc 51"/>
              <p:cNvSpPr>
                <a:spLocks/>
              </p:cNvSpPr>
              <p:nvPr/>
            </p:nvSpPr>
            <p:spPr bwMode="auto">
              <a:xfrm flipV="1">
                <a:off x="4804" y="956"/>
                <a:ext cx="174" cy="206"/>
              </a:xfrm>
              <a:custGeom>
                <a:avLst/>
                <a:gdLst>
                  <a:gd name="G0" fmla="+- 0 0 0"/>
                  <a:gd name="G1" fmla="+- 20465 0 0"/>
                  <a:gd name="G2" fmla="+- 21600 0 0"/>
                  <a:gd name="T0" fmla="*/ 6910 w 21600"/>
                  <a:gd name="T1" fmla="*/ 0 h 20465"/>
                  <a:gd name="T2" fmla="*/ 21600 w 21600"/>
                  <a:gd name="T3" fmla="*/ 20465 h 20465"/>
                  <a:gd name="T4" fmla="*/ 0 w 21600"/>
                  <a:gd name="T5" fmla="*/ 20465 h 20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0465" fill="none" extrusionOk="0">
                    <a:moveTo>
                      <a:pt x="6909" y="0"/>
                    </a:moveTo>
                    <a:cubicBezTo>
                      <a:pt x="15689" y="2964"/>
                      <a:pt x="21600" y="11198"/>
                      <a:pt x="21600" y="20465"/>
                    </a:cubicBezTo>
                  </a:path>
                  <a:path w="21600" h="20465" stroke="0" extrusionOk="0">
                    <a:moveTo>
                      <a:pt x="6909" y="0"/>
                    </a:moveTo>
                    <a:cubicBezTo>
                      <a:pt x="15689" y="2964"/>
                      <a:pt x="21600" y="11198"/>
                      <a:pt x="21600" y="20465"/>
                    </a:cubicBezTo>
                    <a:lnTo>
                      <a:pt x="0" y="20465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8000" tIns="10800" rIns="18000" bIns="1080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Arc 52"/>
              <p:cNvSpPr>
                <a:spLocks/>
              </p:cNvSpPr>
              <p:nvPr/>
            </p:nvSpPr>
            <p:spPr bwMode="auto">
              <a:xfrm>
                <a:off x="3934" y="1039"/>
                <a:ext cx="119" cy="40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 type="triangle" w="sm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8000" tIns="10800" rIns="18000" bIns="1080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Arc 53"/>
              <p:cNvSpPr>
                <a:spLocks/>
              </p:cNvSpPr>
              <p:nvPr/>
            </p:nvSpPr>
            <p:spPr bwMode="auto">
              <a:xfrm flipH="1">
                <a:off x="4580" y="1047"/>
                <a:ext cx="119" cy="40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 type="triangle" w="sm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8000" tIns="10800" rIns="18000" bIns="1080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Line 54"/>
              <p:cNvSpPr>
                <a:spLocks noChangeShapeType="1"/>
              </p:cNvSpPr>
              <p:nvPr/>
            </p:nvSpPr>
            <p:spPr bwMode="auto">
              <a:xfrm flipV="1">
                <a:off x="4314" y="967"/>
                <a:ext cx="0" cy="47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8000" tIns="10800" rIns="18000" bIns="10800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5000" kern="1200">
                    <a:solidFill>
                      <a:srgbClr val="4DE0E9"/>
                    </a:solidFill>
                    <a:latin typeface="Calibri" pitchFamily="34" charset="0"/>
                    <a:ea typeface="隶书" pitchFamily="49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150611" y="188640"/>
            <a:ext cx="5501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000FF"/>
                </a:solidFill>
              </a:rPr>
              <a:t>三、电磁感应的几种效应</a:t>
            </a:r>
          </a:p>
        </p:txBody>
      </p:sp>
    </p:spTree>
    <p:extLst>
      <p:ext uri="{BB962C8B-B14F-4D97-AF65-F5344CB8AC3E}">
        <p14:creationId xmlns:p14="http://schemas.microsoft.com/office/powerpoint/2010/main" val="14411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9046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</a:rPr>
              <a:t>、阻尼效应：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导体摆动过程中，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产生感应电流。由楞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次定律知，感应电流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所受到磁场作用力，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总是阻碍导体与磁铁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的相对运动，这就是电磁感应的阻尼运动。</a:t>
            </a:r>
            <a:endParaRPr lang="en-US" altLang="zh-CN" dirty="0" smtClean="0"/>
          </a:p>
          <a:p>
            <a:r>
              <a:rPr lang="zh-CN" altLang="en-US" dirty="0" smtClean="0"/>
              <a:t>应用：电磁式仪表中增加阻尼、感应式异步电动机、转速表、电气火车的制动装置。</a:t>
            </a:r>
            <a:endParaRPr lang="zh-CN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00153"/>
            <a:ext cx="39338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4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9046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</a:rPr>
              <a:t>、趋肤效应：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在稳恒电流中，导体中的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电流密度是均匀的；但当电流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为交变电流时，情况就不同了。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事实上，此时电流密度从内到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外逐渐增大，这种效应就叫电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磁感应</a:t>
            </a:r>
            <a:r>
              <a:rPr lang="zh-CN" altLang="en-US" dirty="0"/>
              <a:t>的</a:t>
            </a:r>
            <a:r>
              <a:rPr lang="zh-CN" altLang="en-US" dirty="0" smtClean="0"/>
              <a:t>趋肤效应。</a:t>
            </a:r>
            <a:endParaRPr lang="en-US" altLang="zh-CN" dirty="0" smtClean="0"/>
          </a:p>
          <a:p>
            <a:r>
              <a:rPr lang="zh-CN" altLang="en-US" dirty="0" smtClean="0"/>
              <a:t>应用：表面淬火。</a:t>
            </a:r>
            <a:endParaRPr lang="en-US" altLang="zh-CN" dirty="0" smtClean="0"/>
          </a:p>
          <a:p>
            <a:r>
              <a:rPr lang="zh-CN" altLang="en-US" dirty="0" smtClean="0"/>
              <a:t>克服：传输电缆采用辫式结构，甚至表面镀银。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720" y="836712"/>
            <a:ext cx="25527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00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9046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4</a:t>
            </a:r>
            <a:r>
              <a:rPr lang="zh-CN" altLang="en-US" b="1" dirty="0" smtClean="0">
                <a:solidFill>
                  <a:srgbClr val="C00000"/>
                </a:solidFill>
              </a:rPr>
              <a:t>、其它应用：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灵敏电流计、冲击电流计、电磁流量计、感应圈、感式传感器等。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本章小结：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电磁感应定律：法拉第、楞次定律。</a:t>
            </a:r>
            <a:endParaRPr lang="en-US" altLang="zh-CN" dirty="0" smtClean="0"/>
          </a:p>
          <a:p>
            <a:r>
              <a:rPr lang="zh-CN" altLang="en-US" dirty="0" smtClean="0"/>
              <a:t>两种电动势：动生电动势、涡旋电动势（从产生机理和计算方法上加以区分）。</a:t>
            </a:r>
            <a:endParaRPr lang="en-US" altLang="zh-CN" dirty="0" smtClean="0"/>
          </a:p>
          <a:p>
            <a:r>
              <a:rPr lang="zh-CN" altLang="en-US" dirty="0" smtClean="0"/>
              <a:t>自感和</a:t>
            </a:r>
            <a:r>
              <a:rPr lang="zh-CN" altLang="en-US" dirty="0"/>
              <a:t>互感</a:t>
            </a:r>
            <a:r>
              <a:rPr lang="zh-CN" altLang="en-US" dirty="0" smtClean="0"/>
              <a:t>概念及计算方法，电感储能计算。</a:t>
            </a:r>
            <a:endParaRPr lang="en-US" altLang="zh-CN" dirty="0" smtClean="0"/>
          </a:p>
          <a:p>
            <a:r>
              <a:rPr lang="zh-CN" altLang="en-US" dirty="0" smtClean="0"/>
              <a:t>电磁感应的应用。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5275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00000"/>
                    </a:solidFill>
                  </a:rPr>
                  <a:t>利用法拉第定律计算感应电动势：</a:t>
                </a:r>
                <a:endParaRPr lang="en-US" altLang="zh-CN" b="1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）任意规定回路绕行的方向；</a:t>
                </a:r>
                <a:endParaRPr lang="en-US" altLang="zh-CN" dirty="0" smtClean="0"/>
              </a:p>
              <a:p>
                <a:pPr marL="989013" indent="-989013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）按右手定则确定回路所围曲面的正法线方向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893763" indent="-893763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）再确定磁通量的正负，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dirty="0" smtClean="0"/>
                  <a:t>成锐角，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为正，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dirty="0"/>
                  <a:t>成锐角，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为负；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4</a:t>
                </a:r>
                <a:r>
                  <a:rPr lang="zh-CN" altLang="en-US" dirty="0" smtClean="0"/>
                  <a:t>）计算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𝜀</m:t>
                    </m:r>
                    <m:r>
                      <a:rPr lang="en-US" altLang="zh-CN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zh-CN" altLang="en-US" i="1">
                                <a:latin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989013" indent="-989013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5</a:t>
                </a:r>
                <a:r>
                  <a:rPr lang="zh-CN" altLang="en-US" dirty="0" smtClean="0"/>
                  <a:t>）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dirty="0" smtClean="0"/>
                  <a:t>为正，说明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dirty="0" smtClean="0"/>
                  <a:t>的方向与规定的绕行方向相同；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dirty="0" smtClean="0"/>
                  <a:t>为负，</a:t>
                </a:r>
                <a:r>
                  <a:rPr lang="zh-CN" altLang="en-US" dirty="0"/>
                  <a:t>说明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dirty="0"/>
                  <a:t>的方向与规定的绕行方向相反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3"/>
                <a:stretch>
                  <a:fillRect l="-1856" t="-2717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46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640960" cy="72008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solidFill>
                  <a:srgbClr val="0000FF"/>
                </a:solidFill>
              </a:rPr>
              <a:t>三、楞次定律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6876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prstClr val="black"/>
              </a:solidFill>
            </a:endParaRPr>
          </a:p>
          <a:p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807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6876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 smtClean="0"/>
              <a:t>利用法拉第定律，能计算感应电动势的大小，又能判断其方向，但有时判定方向用楞次定律更为方便。</a:t>
            </a:r>
            <a:endParaRPr lang="en-US" altLang="zh-CN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3200" b="1" dirty="0" smtClean="0">
                <a:solidFill>
                  <a:srgbClr val="C00000"/>
                </a:solidFill>
              </a:rPr>
              <a:t>楞次定律：</a:t>
            </a:r>
            <a:r>
              <a:rPr lang="zh-CN" altLang="en-US" sz="3200" dirty="0" smtClean="0"/>
              <a:t>感应电流（或感应电动势）总是补偿（或反抗）磁通量的变化。</a:t>
            </a:r>
            <a:endParaRPr lang="en-US" altLang="zh-CN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 smtClean="0"/>
              <a:t>说明：</a:t>
            </a:r>
            <a:endParaRPr lang="en-US" altLang="zh-CN" sz="3200" dirty="0" smtClean="0"/>
          </a:p>
          <a:p>
            <a:pPr marL="1435100" indent="-989013"/>
            <a:r>
              <a:rPr lang="zh-CN" altLang="en-US" sz="3200" dirty="0" smtClean="0"/>
              <a:t>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）补偿指的是对磁通量变化的</a:t>
            </a:r>
            <a:r>
              <a:rPr lang="zh-CN" altLang="en-US" sz="3200" dirty="0"/>
              <a:t>补偿</a:t>
            </a:r>
            <a:r>
              <a:rPr lang="zh-CN" altLang="en-US" sz="3200" dirty="0" smtClean="0"/>
              <a:t>，而不是磁通量的补偿。</a:t>
            </a:r>
            <a:endParaRPr lang="en-US" altLang="zh-CN" sz="3200" dirty="0" smtClean="0"/>
          </a:p>
          <a:p>
            <a:pPr marL="1435100" indent="-989013"/>
            <a:r>
              <a:rPr lang="zh-CN" altLang="en-US" sz="3200" dirty="0" smtClean="0"/>
              <a:t>（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）补偿并不是意味着完全</a:t>
            </a:r>
            <a:r>
              <a:rPr lang="zh-CN" altLang="en-US" sz="3200" dirty="0"/>
              <a:t>抵消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 smtClean="0"/>
              <a:t>法拉</a:t>
            </a:r>
            <a:r>
              <a:rPr lang="zh-CN" altLang="en-US" sz="3200" dirty="0"/>
              <a:t>第定律适合用于定量求解，楞次定律适合定性判断，二者通称为</a:t>
            </a:r>
            <a:r>
              <a:rPr lang="zh-CN" altLang="en-US" sz="3200" b="1" dirty="0">
                <a:solidFill>
                  <a:srgbClr val="C00000"/>
                </a:solidFill>
              </a:rPr>
              <a:t>电磁感应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定律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21232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C00000"/>
                </a:solidFill>
              </a:rPr>
              <a:t>楞次定律的另一种表达：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感应电动势所产生的</a:t>
            </a:r>
            <a:r>
              <a:rPr lang="zh-CN" altLang="en-US" b="1" dirty="0" smtClean="0">
                <a:solidFill>
                  <a:srgbClr val="7030A0"/>
                </a:solidFill>
              </a:rPr>
              <a:t>效果</a:t>
            </a:r>
            <a:r>
              <a:rPr lang="zh-CN" altLang="en-US" dirty="0" smtClean="0"/>
              <a:t>总是反抗引起感应电动势的</a:t>
            </a:r>
            <a:r>
              <a:rPr lang="zh-CN" altLang="en-US" b="1" dirty="0" smtClean="0">
                <a:solidFill>
                  <a:srgbClr val="7030A0"/>
                </a:solidFill>
              </a:rPr>
              <a:t>原因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7030A0"/>
                </a:solidFill>
              </a:rPr>
              <a:t>效果：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）感应电流产生的磁场；（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）感应电动势的出现而引起的机械作用。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7030A0"/>
                </a:solidFill>
              </a:rPr>
              <a:t>原因：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）磁通量的变化；（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）引起磁通量变化的相对运动。</a:t>
            </a:r>
            <a:endParaRPr lang="en-US" altLang="zh-CN" dirty="0" smtClean="0"/>
          </a:p>
          <a:p>
            <a:r>
              <a:rPr lang="zh-CN" altLang="en-US" dirty="0"/>
              <a:t>在某些实际问题中，有时不要求判断感应电动势的方向，而只要求确定感应电动势所引起的</a:t>
            </a:r>
            <a:r>
              <a:rPr lang="zh-CN" altLang="en-US" dirty="0" smtClean="0"/>
              <a:t>其它效果。</a:t>
            </a: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086562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5" name="公式" r:id="rId4" imgW="114120" imgH="215640" progId="Equation.3">
                  <p:embed/>
                </p:oleObj>
              </mc:Choice>
              <mc:Fallback>
                <p:oleObj name="公式" r:id="rId4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98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3285</TotalTime>
  <Words>4745</Words>
  <Application>Microsoft Office PowerPoint</Application>
  <PresentationFormat>全屏显示(4:3)</PresentationFormat>
  <Paragraphs>484</Paragraphs>
  <Slides>69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72" baseType="lpstr">
      <vt:lpstr>1_Office 主题​​</vt:lpstr>
      <vt:lpstr>公式</vt:lpstr>
      <vt:lpstr>Equation</vt:lpstr>
      <vt:lpstr>PowerPoint 演示文稿</vt:lpstr>
      <vt:lpstr>PowerPoint 演示文稿</vt:lpstr>
      <vt:lpstr>本章目录</vt:lpstr>
      <vt:lpstr>§5.1 法拉第与楞次定律</vt:lpstr>
      <vt:lpstr>PowerPoint 演示文稿</vt:lpstr>
      <vt:lpstr>二、法拉第电磁感应定律</vt:lpstr>
      <vt:lpstr>PowerPoint 演示文稿</vt:lpstr>
      <vt:lpstr>三、楞次定律</vt:lpstr>
      <vt:lpstr>PowerPoint 演示文稿</vt:lpstr>
      <vt:lpstr>四、应用举例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§5.2动生与涡旋电动势</vt:lpstr>
      <vt:lpstr>一、动生电动势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二、涡旋电动势</vt:lpstr>
      <vt:lpstr>PowerPoint 演示文稿</vt:lpstr>
      <vt:lpstr>PowerPoint 演示文稿</vt:lpstr>
      <vt:lpstr>PowerPoint 演示文稿</vt:lpstr>
      <vt:lpstr>三、应用举例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§5.3线圈电感与电感储能</vt:lpstr>
      <vt:lpstr>一、线圈的电感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二、电感储能</vt:lpstr>
      <vt:lpstr>PowerPoint 演示文稿</vt:lpstr>
      <vt:lpstr>PowerPoint 演示文稿</vt:lpstr>
      <vt:lpstr>PowerPoint 演示文稿</vt:lpstr>
      <vt:lpstr>PowerPoint 演示文稿</vt:lpstr>
      <vt:lpstr>三、解题方法</vt:lpstr>
      <vt:lpstr>PowerPoint 演示文稿</vt:lpstr>
      <vt:lpstr>PowerPoint 演示文稿</vt:lpstr>
      <vt:lpstr>PowerPoint 演示文稿</vt:lpstr>
      <vt:lpstr>§5.4电磁感应的应用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ywx</dc:creator>
  <cp:lastModifiedBy>DELL</cp:lastModifiedBy>
  <cp:revision>232</cp:revision>
  <dcterms:created xsi:type="dcterms:W3CDTF">2013-01-28T08:16:35Z</dcterms:created>
  <dcterms:modified xsi:type="dcterms:W3CDTF">2016-05-09T03:28:18Z</dcterms:modified>
</cp:coreProperties>
</file>